
<file path=[Content_Types].xml><?xml version="1.0" encoding="utf-8"?>
<Types xmlns="http://schemas.openxmlformats.org/package/2006/content-types">
  <Override PartName="/ppt/slideLayouts/slideLayout8.xml" ContentType="application/vnd.openxmlformats-officedocument.presentationml.slideLayout+xml"/>
  <Override PartName="/ppt/charts/style2.xml" ContentType="application/vnd.ms-office.chart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rawings/drawing1.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charts/colors4.xml" ContentType="application/vnd.ms-office.chartcolor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Override1.xml" ContentType="application/vnd.openxmlformats-officedocument.themeOverride+xml"/>
  <Override PartName="/docProps/app.xml" ContentType="application/vnd.openxmlformats-officedocument.extended-properties+xml"/>
  <Override PartName="/ppt/charts/colors3.xml" ContentType="application/vnd.ms-office.chartcolorstyle+xml"/>
  <Override PartName="/ppt/charts/colors2.xml" ContentType="application/vnd.ms-office.chartcolorstyl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olors1.xml" ContentType="application/vnd.ms-office.chartcolorstyle+xml"/>
  <Override PartName="/ppt/slideLayouts/slideLayout10.xml" ContentType="application/vnd.openxmlformats-officedocument.presentationml.slideLayout+xml"/>
  <Default Extension="xlsx" ContentType="application/vnd.openxmlformats-officedocument.spreadsheetml.sheet"/>
  <Override PartName="/ppt/charts/chart3.xml" ContentType="application/vnd.openxmlformats-officedocument.drawingml.chart+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charts/chartEx1.xml" ContentType="application/vnd.ms-office.chartex+xml"/>
  <Override PartName="/ppt/charts/style3.xml" ContentType="application/vnd.ms-office.chartstyle+xml"/>
  <Override PartName="/ppt/charts/style4.xml" ContentType="application/vnd.ms-office.chartstyle+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charts/style1.xml" ContentType="application/vnd.ms-office.chartstyle+xml"/>
  <Override PartName="/ppt/theme/themeOverride11.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7"/>
  </p:notesMasterIdLst>
  <p:sldIdLst>
    <p:sldId id="263" r:id="rId2"/>
    <p:sldId id="257" r:id="rId3"/>
    <p:sldId id="258" r:id="rId4"/>
    <p:sldId id="259" r:id="rId5"/>
    <p:sldId id="264" r:id="rId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7C92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162" autoAdjust="0"/>
  </p:normalViewPr>
  <p:slideViewPr>
    <p:cSldViewPr>
      <p:cViewPr>
        <p:scale>
          <a:sx n="100" d="100"/>
          <a:sy n="100" d="100"/>
        </p:scale>
        <p:origin x="-1944" y="-27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microsoft.com/office/2011/relationships/chartColorStyle" Target="colors1.xml"/><Relationship Id="rId2" Type="http://schemas.openxmlformats.org/officeDocument/2006/relationships/chartUserShapes" Target="../drawings/drawing1.xml"/><Relationship Id="rId1" Type="http://schemas.openxmlformats.org/officeDocument/2006/relationships/package" Target="../embeddings/Foglio_di_lavoro_di_Microsoft_Office_Excel1.xlsx"/><Relationship Id="rId4" Type="http://schemas.microsoft.com/office/2011/relationships/chartStyle" Target="style1.xml"/></Relationships>
</file>

<file path=ppt/charts/_rels/chart2.xml.rels><?xml version="1.0" encoding="UTF-8" standalone="yes"?>
<Relationships xmlns="http://schemas.openxmlformats.org/package/2006/relationships"><Relationship Id="rId3" Type="http://schemas.microsoft.com/office/2011/relationships/chartColorStyle" Target="colors3.xml"/><Relationship Id="rId2" Type="http://schemas.openxmlformats.org/officeDocument/2006/relationships/oleObject" Target="file:///C:\Users\Utente\Desktop\articoli\BOLOGNA%202023.xlsx" TargetMode="External"/><Relationship Id="rId1" Type="http://schemas.openxmlformats.org/officeDocument/2006/relationships/themeOverride" Target="../theme/themeOverride1.xml"/><Relationship Id="rId4" Type="http://schemas.microsoft.com/office/2011/relationships/chartStyle" Target="style3.xml"/></Relationships>
</file>

<file path=ppt/charts/_rels/chart3.xml.rels><?xml version="1.0" encoding="UTF-8" standalone="yes"?>
<Relationships xmlns="http://schemas.openxmlformats.org/package/2006/relationships"><Relationship Id="rId3" Type="http://schemas.microsoft.com/office/2011/relationships/chartStyle" Target="style4.xml"/><Relationship Id="rId2" Type="http://schemas.microsoft.com/office/2011/relationships/chartColorStyle" Target="colors4.xml"/><Relationship Id="rId1" Type="http://schemas.openxmlformats.org/officeDocument/2006/relationships/package" Target="../embeddings/Foglio_di_lavoro_di_Microsoft_Office_Excel2.xlsx"/></Relationships>
</file>

<file path=ppt/charts/_rels/chartEx1.xml.rels><?xml version="1.0" encoding="UTF-8" standalone="yes"?>
<Relationships xmlns="http://schemas.openxmlformats.org/package/2006/relationships"><Relationship Id="rId3" Type="http://schemas.microsoft.com/office/2011/relationships/chartColorStyle" Target="colors2.xml"/><Relationship Id="rId2" Type="http://schemas.microsoft.com/office/2011/relationships/chartStyle" Target="style2.xml"/><Relationship Id="rId1" Type="http://schemas.openxmlformats.org/officeDocument/2006/relationships/oleObject" Target="file:///C:\Users\Utente\Desktop\articoli\BOLOGNA%202023.xlsx" TargetMode="External"/><Relationship Id="rId4" Type="http://schemas.openxmlformats.org/officeDocument/2006/relationships/themeOverride" Target="../theme/themeOverride11.xml"/></Relationships>
</file>

<file path=ppt/charts/chart1.xml><?xml version="1.0" encoding="utf-8"?>
<c:chartSpace xmlns:c="http://schemas.openxmlformats.org/drawingml/2006/chart" xmlns:a="http://schemas.openxmlformats.org/drawingml/2006/main" xmlns:r="http://schemas.openxmlformats.org/officeDocument/2006/relationships">
  <c:lang val="it-IT"/>
  <c:chart>
    <c:autoTitleDeleted val="1"/>
    <c:plotArea>
      <c:layout>
        <c:manualLayout>
          <c:layoutTarget val="inner"/>
          <c:xMode val="edge"/>
          <c:yMode val="edge"/>
          <c:x val="0.27382939632545933"/>
          <c:y val="5.0925925925925923E-2"/>
          <c:w val="0.46900809273840771"/>
          <c:h val="0.78168015456401285"/>
        </c:manualLayout>
      </c:layout>
      <c:pieChart>
        <c:varyColors val="1"/>
        <c:ser>
          <c:idx val="0"/>
          <c:order val="0"/>
          <c:explosion val="4"/>
          <c:dPt>
            <c:idx val="0"/>
            <c:spPr>
              <a:gradFill rotWithShape="1">
                <a:gsLst>
                  <a:gs pos="0">
                    <a:schemeClr val="accent1">
                      <a:satMod val="103000"/>
                      <a:lumMod val="102000"/>
                      <a:tint val="94000"/>
                    </a:schemeClr>
                  </a:gs>
                  <a:gs pos="50000">
                    <a:schemeClr val="accent1">
                      <a:satMod val="110000"/>
                      <a:lumMod val="100000"/>
                      <a:shade val="100000"/>
                    </a:schemeClr>
                  </a:gs>
                  <a:gs pos="100000">
                    <a:schemeClr val="accent1">
                      <a:lumMod val="99000"/>
                      <a:satMod val="120000"/>
                      <a:shade val="78000"/>
                    </a:schemeClr>
                  </a:gs>
                </a:gsLst>
                <a:lin ang="5400000" scaled="0"/>
              </a:gradFill>
              <a:ln>
                <a:noFill/>
              </a:ln>
              <a:effectLst/>
            </c:spPr>
            <c:extLst xmlns:c16r2="http://schemas.microsoft.com/office/drawing/2015/06/chart">
              <c:ext xmlns:c16="http://schemas.microsoft.com/office/drawing/2014/chart" uri="{C3380CC4-5D6E-409C-BE32-E72D297353CC}">
                <c16:uniqueId val="{00000001-A5C4-41E9-8D54-547C05CB98DD}"/>
              </c:ext>
            </c:extLst>
          </c:dPt>
          <c:dPt>
            <c:idx val="1"/>
            <c:spPr>
              <a:gradFill rotWithShape="1">
                <a:gsLst>
                  <a:gs pos="0">
                    <a:schemeClr val="accent2">
                      <a:satMod val="103000"/>
                      <a:lumMod val="102000"/>
                      <a:tint val="94000"/>
                    </a:schemeClr>
                  </a:gs>
                  <a:gs pos="50000">
                    <a:schemeClr val="accent2">
                      <a:satMod val="110000"/>
                      <a:lumMod val="100000"/>
                      <a:shade val="100000"/>
                    </a:schemeClr>
                  </a:gs>
                  <a:gs pos="100000">
                    <a:schemeClr val="accent2">
                      <a:lumMod val="99000"/>
                      <a:satMod val="120000"/>
                      <a:shade val="78000"/>
                    </a:schemeClr>
                  </a:gs>
                </a:gsLst>
                <a:lin ang="5400000" scaled="0"/>
              </a:gradFill>
              <a:ln>
                <a:noFill/>
              </a:ln>
              <a:effectLst/>
            </c:spPr>
            <c:extLst xmlns:c16r2="http://schemas.microsoft.com/office/drawing/2015/06/chart">
              <c:ext xmlns:c16="http://schemas.microsoft.com/office/drawing/2014/chart" uri="{C3380CC4-5D6E-409C-BE32-E72D297353CC}">
                <c16:uniqueId val="{00000003-A5C4-41E9-8D54-547C05CB98DD}"/>
              </c:ext>
            </c:extLst>
          </c:dPt>
          <c:dPt>
            <c:idx val="2"/>
            <c:spPr>
              <a:gradFill rotWithShape="1">
                <a:gsLst>
                  <a:gs pos="0">
                    <a:schemeClr val="accent3">
                      <a:satMod val="103000"/>
                      <a:lumMod val="102000"/>
                      <a:tint val="94000"/>
                    </a:schemeClr>
                  </a:gs>
                  <a:gs pos="50000">
                    <a:schemeClr val="accent3">
                      <a:satMod val="110000"/>
                      <a:lumMod val="100000"/>
                      <a:shade val="100000"/>
                    </a:schemeClr>
                  </a:gs>
                  <a:gs pos="100000">
                    <a:schemeClr val="accent3">
                      <a:lumMod val="99000"/>
                      <a:satMod val="120000"/>
                      <a:shade val="78000"/>
                    </a:schemeClr>
                  </a:gs>
                </a:gsLst>
                <a:lin ang="5400000" scaled="0"/>
              </a:gradFill>
              <a:ln>
                <a:noFill/>
              </a:ln>
              <a:effectLst/>
            </c:spPr>
            <c:extLst xmlns:c16r2="http://schemas.microsoft.com/office/drawing/2015/06/chart">
              <c:ext xmlns:c16="http://schemas.microsoft.com/office/drawing/2014/chart" uri="{C3380CC4-5D6E-409C-BE32-E72D297353CC}">
                <c16:uniqueId val="{00000005-A5C4-41E9-8D54-547C05CB98DD}"/>
              </c:ext>
            </c:extLst>
          </c:dPt>
          <c:dLbls>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it-IT"/>
              </a:p>
            </c:txPr>
            <c:dLblPos val="ctr"/>
            <c:showPercent val="1"/>
            <c:showLeaderLines val="1"/>
            <c:leaderLines>
              <c:spPr>
                <a:ln w="9525">
                  <a:solidFill>
                    <a:schemeClr val="tx2">
                      <a:lumMod val="35000"/>
                      <a:lumOff val="65000"/>
                    </a:schemeClr>
                  </a:solidFill>
                </a:ln>
                <a:effectLst/>
              </c:spPr>
            </c:leaderLines>
            <c:extLst xmlns:c16r2="http://schemas.microsoft.com/office/drawing/2015/06/chart">
              <c:ext xmlns:c15="http://schemas.microsoft.com/office/drawing/2012/chart" uri="{CE6537A1-D6FC-4f65-9D91-7224C49458BB}"/>
            </c:extLst>
          </c:dLbls>
          <c:cat>
            <c:strRef>
              <c:f>Foglio3!$A$1:$C$1</c:f>
              <c:strCache>
                <c:ptCount val="3"/>
                <c:pt idx="0">
                  <c:v>TIPO 1</c:v>
                </c:pt>
                <c:pt idx="1">
                  <c:v>TIPO2</c:v>
                </c:pt>
                <c:pt idx="2">
                  <c:v>TIPO3</c:v>
                </c:pt>
              </c:strCache>
            </c:strRef>
          </c:cat>
          <c:val>
            <c:numRef>
              <c:f>Foglio3!$A$2:$C$2</c:f>
              <c:numCache>
                <c:formatCode>General</c:formatCode>
                <c:ptCount val="3"/>
                <c:pt idx="0">
                  <c:v>42</c:v>
                </c:pt>
                <c:pt idx="1">
                  <c:v>71</c:v>
                </c:pt>
                <c:pt idx="2">
                  <c:v>33</c:v>
                </c:pt>
              </c:numCache>
            </c:numRef>
          </c:val>
          <c:extLst xmlns:c16r2="http://schemas.microsoft.com/office/drawing/2015/06/chart">
            <c:ext xmlns:c16="http://schemas.microsoft.com/office/drawing/2014/chart" uri="{C3380CC4-5D6E-409C-BE32-E72D297353CC}">
              <c16:uniqueId val="{00000006-A5C4-41E9-8D54-547C05CB98DD}"/>
            </c:ext>
          </c:extLst>
        </c:ser>
        <c:dLbls>
          <c:showPercent val="1"/>
        </c:dLbls>
        <c:firstSliceAng val="0"/>
      </c:pieChart>
      <c:spPr>
        <a:noFill/>
        <a:ln>
          <a:noFill/>
        </a:ln>
        <a:effectLst/>
      </c:spPr>
    </c:plotArea>
    <c:legend>
      <c:legendPos val="b"/>
      <c:layout>
        <c:manualLayout>
          <c:xMode val="edge"/>
          <c:yMode val="edge"/>
          <c:x val="0.19738342082239727"/>
          <c:y val="0.81408756197141996"/>
          <c:w val="0.54412204724409463"/>
          <c:h val="0.15813466025080197"/>
        </c:manualLayout>
      </c:layout>
      <c:spPr>
        <a:noFill/>
        <a:ln>
          <a:noFill/>
        </a:ln>
        <a:effectLst/>
      </c:spPr>
      <c:txPr>
        <a:bodyPr rot="0" spcFirstLastPara="1" vertOverflow="ellipsis" vert="horz" wrap="square" anchor="ctr" anchorCtr="1"/>
        <a:lstStyle/>
        <a:p>
          <a:pPr>
            <a:defRPr sz="1200" b="1" i="0" u="none" strike="noStrike" kern="1200" baseline="0">
              <a:solidFill>
                <a:schemeClr val="tx2"/>
              </a:solidFill>
              <a:latin typeface="Times New Roman" panose="02020603050405020304" pitchFamily="18" charset="0"/>
              <a:ea typeface="+mn-ea"/>
              <a:cs typeface="Times New Roman" panose="02020603050405020304" pitchFamily="18" charset="0"/>
            </a:defRPr>
          </a:pPr>
          <a:endParaRPr lang="it-IT"/>
        </a:p>
      </c:txPr>
    </c:legend>
    <c:plotVisOnly val="1"/>
    <c:dispBlanksAs val="zero"/>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it-IT"/>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lang val="it-IT"/>
  <c:clrMapOvr bg1="lt1" tx1="dk1" bg2="lt2" tx2="dk2" accent1="accent1" accent2="accent2" accent3="accent3" accent4="accent4" accent5="accent5" accent6="accent6" hlink="hlink" folHlink="folHlink"/>
  <c:chart>
    <c:autoTitleDeleted val="1"/>
    <c:view3D>
      <c:depthPercent val="100"/>
      <c:rAngAx val="1"/>
    </c:view3D>
    <c:floor>
      <c:spPr>
        <a:noFill/>
        <a:ln>
          <a:noFill/>
        </a:ln>
        <a:effectLst/>
        <a:sp3d/>
      </c:spPr>
    </c:floor>
    <c:sideWall>
      <c:spPr>
        <a:noFill/>
        <a:ln>
          <a:noFill/>
        </a:ln>
        <a:effectLst/>
        <a:sp3d/>
      </c:spPr>
    </c:sideWall>
    <c:backWall>
      <c:spPr>
        <a:noFill/>
        <a:ln>
          <a:noFill/>
        </a:ln>
        <a:effectLst/>
        <a:sp3d/>
      </c:spPr>
    </c:backWall>
    <c:plotArea>
      <c:layout/>
      <c:bar3DChart>
        <c:barDir val="col"/>
        <c:grouping val="clustered"/>
        <c:ser>
          <c:idx val="0"/>
          <c:order val="0"/>
          <c:tx>
            <c:strRef>
              <c:f>Foglio4!$A$15</c:f>
              <c:strCache>
                <c:ptCount val="1"/>
                <c:pt idx="0">
                  <c:v>M</c:v>
                </c:pt>
              </c:strCache>
            </c:strRef>
          </c:tx>
          <c:spPr>
            <a:solidFill>
              <a:schemeClr val="accent6"/>
            </a:solidFill>
            <a:ln>
              <a:noFill/>
            </a:ln>
            <a:effectLst/>
            <a:sp3d/>
          </c:spPr>
          <c:cat>
            <c:strRef>
              <c:f>Foglio4!$B$14:$D$14</c:f>
              <c:strCache>
                <c:ptCount val="3"/>
                <c:pt idx="0">
                  <c:v>TIPO 1</c:v>
                </c:pt>
                <c:pt idx="1">
                  <c:v>TIPO 2</c:v>
                </c:pt>
                <c:pt idx="2">
                  <c:v>TIPO 3</c:v>
                </c:pt>
              </c:strCache>
            </c:strRef>
          </c:cat>
          <c:val>
            <c:numRef>
              <c:f>Foglio4!$B$15:$D$15</c:f>
              <c:numCache>
                <c:formatCode>General</c:formatCode>
                <c:ptCount val="3"/>
                <c:pt idx="0">
                  <c:v>51</c:v>
                </c:pt>
                <c:pt idx="1">
                  <c:v>51</c:v>
                </c:pt>
                <c:pt idx="2">
                  <c:v>49</c:v>
                </c:pt>
              </c:numCache>
            </c:numRef>
          </c:val>
          <c:extLst xmlns:c16r2="http://schemas.microsoft.com/office/drawing/2015/06/chart">
            <c:ext xmlns:c16="http://schemas.microsoft.com/office/drawing/2014/chart" uri="{C3380CC4-5D6E-409C-BE32-E72D297353CC}">
              <c16:uniqueId val="{00000000-A475-4DB3-8883-2AD81720EE22}"/>
            </c:ext>
          </c:extLst>
        </c:ser>
        <c:ser>
          <c:idx val="1"/>
          <c:order val="1"/>
          <c:tx>
            <c:strRef>
              <c:f>Foglio4!$A$16</c:f>
              <c:strCache>
                <c:ptCount val="1"/>
                <c:pt idx="0">
                  <c:v>F</c:v>
                </c:pt>
              </c:strCache>
            </c:strRef>
          </c:tx>
          <c:spPr>
            <a:solidFill>
              <a:schemeClr val="accent5"/>
            </a:solidFill>
            <a:ln>
              <a:noFill/>
            </a:ln>
            <a:effectLst/>
            <a:sp3d/>
          </c:spPr>
          <c:cat>
            <c:strRef>
              <c:f>Foglio4!$B$14:$D$14</c:f>
              <c:strCache>
                <c:ptCount val="3"/>
                <c:pt idx="0">
                  <c:v>TIPO 1</c:v>
                </c:pt>
                <c:pt idx="1">
                  <c:v>TIPO 2</c:v>
                </c:pt>
                <c:pt idx="2">
                  <c:v>TIPO 3</c:v>
                </c:pt>
              </c:strCache>
            </c:strRef>
          </c:cat>
          <c:val>
            <c:numRef>
              <c:f>Foglio4!$B$16:$D$16</c:f>
              <c:numCache>
                <c:formatCode>General</c:formatCode>
                <c:ptCount val="3"/>
                <c:pt idx="0">
                  <c:v>49</c:v>
                </c:pt>
                <c:pt idx="1">
                  <c:v>49</c:v>
                </c:pt>
                <c:pt idx="2">
                  <c:v>51</c:v>
                </c:pt>
              </c:numCache>
            </c:numRef>
          </c:val>
          <c:extLst xmlns:c16r2="http://schemas.microsoft.com/office/drawing/2015/06/chart">
            <c:ext xmlns:c16="http://schemas.microsoft.com/office/drawing/2014/chart" uri="{C3380CC4-5D6E-409C-BE32-E72D297353CC}">
              <c16:uniqueId val="{00000001-A475-4DB3-8883-2AD81720EE22}"/>
            </c:ext>
          </c:extLst>
        </c:ser>
        <c:dLbls/>
        <c:shape val="box"/>
        <c:axId val="118307840"/>
        <c:axId val="118444800"/>
        <c:axId val="0"/>
      </c:bar3DChart>
      <c:catAx>
        <c:axId val="118307840"/>
        <c:scaling>
          <c:orientation val="minMax"/>
        </c:scaling>
        <c:axPos val="b"/>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it-IT"/>
          </a:p>
        </c:txPr>
        <c:crossAx val="118444800"/>
        <c:crosses val="autoZero"/>
        <c:auto val="1"/>
        <c:lblAlgn val="ctr"/>
        <c:lblOffset val="100"/>
      </c:catAx>
      <c:valAx>
        <c:axId val="118444800"/>
        <c:scaling>
          <c:orientation val="minMax"/>
          <c:min val="0"/>
        </c:scaling>
        <c:axPos val="l"/>
        <c:majorGridlines>
          <c:spPr>
            <a:ln w="9525" cap="flat" cmpd="sng" algn="ctr">
              <a:solidFill>
                <a:schemeClr val="tx1">
                  <a:lumMod val="15000"/>
                  <a:lumOff val="85000"/>
                </a:schemeClr>
              </a:solidFill>
              <a:round/>
            </a:ln>
            <a:effectLst/>
          </c:spPr>
        </c:majorGridlines>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it-IT"/>
          </a:p>
        </c:txPr>
        <c:crossAx val="118307840"/>
        <c:crosses val="autoZero"/>
        <c:crossBetween val="between"/>
      </c:valAx>
      <c:spPr>
        <a:noFill/>
        <a:ln>
          <a:noFill/>
        </a:ln>
        <a:effectLst/>
      </c:spPr>
    </c:plotArea>
    <c:legend>
      <c:legendPos val="b"/>
      <c:layout/>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it-IT"/>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it-IT"/>
    </a:p>
  </c:txPr>
  <c:externalData r:id="rId2"/>
</c:chartSpace>
</file>

<file path=ppt/charts/chart3.xml><?xml version="1.0" encoding="utf-8"?>
<c:chartSpace xmlns:c="http://schemas.openxmlformats.org/drawingml/2006/chart" xmlns:a="http://schemas.openxmlformats.org/drawingml/2006/main" xmlns:r="http://schemas.openxmlformats.org/officeDocument/2006/relationships">
  <c:lang val="it-IT"/>
  <c:chart>
    <c:autoTitleDeleted val="1"/>
    <c:plotArea>
      <c:layout/>
      <c:barChart>
        <c:barDir val="col"/>
        <c:grouping val="clustered"/>
        <c:ser>
          <c:idx val="0"/>
          <c:order val="0"/>
          <c:tx>
            <c:strRef>
              <c:f>Foglio4!$A$9</c:f>
              <c:strCache>
                <c:ptCount val="1"/>
                <c:pt idx="0">
                  <c:v>TIPO 1</c:v>
                </c:pt>
              </c:strCache>
            </c:strRef>
          </c:tx>
          <c:spPr>
            <a:solidFill>
              <a:schemeClr val="accent1">
                <a:alpha val="70000"/>
              </a:schemeClr>
            </a:solidFill>
            <a:ln>
              <a:noFill/>
            </a:ln>
            <a:effectLst/>
          </c:spPr>
          <c:cat>
            <c:strRef>
              <c:f>Foglio4!$B$8:$D$8</c:f>
              <c:strCache>
                <c:ptCount val="3"/>
                <c:pt idx="0">
                  <c:v>0 - 25</c:v>
                </c:pt>
                <c:pt idx="1">
                  <c:v>26 - 50</c:v>
                </c:pt>
                <c:pt idx="2">
                  <c:v>51 - 70</c:v>
                </c:pt>
              </c:strCache>
            </c:strRef>
          </c:cat>
          <c:val>
            <c:numRef>
              <c:f>Foglio4!$B$9:$D$9</c:f>
              <c:numCache>
                <c:formatCode>General</c:formatCode>
                <c:ptCount val="3"/>
                <c:pt idx="0">
                  <c:v>68</c:v>
                </c:pt>
                <c:pt idx="1">
                  <c:v>62</c:v>
                </c:pt>
                <c:pt idx="2">
                  <c:v>50</c:v>
                </c:pt>
              </c:numCache>
            </c:numRef>
          </c:val>
          <c:extLst xmlns:c16r2="http://schemas.microsoft.com/office/drawing/2015/06/chart">
            <c:ext xmlns:c16="http://schemas.microsoft.com/office/drawing/2014/chart" uri="{C3380CC4-5D6E-409C-BE32-E72D297353CC}">
              <c16:uniqueId val="{00000000-B248-44B5-B891-4E5FF9961F23}"/>
            </c:ext>
          </c:extLst>
        </c:ser>
        <c:ser>
          <c:idx val="1"/>
          <c:order val="1"/>
          <c:tx>
            <c:strRef>
              <c:f>Foglio4!$A$10</c:f>
              <c:strCache>
                <c:ptCount val="1"/>
                <c:pt idx="0">
                  <c:v>TIPO 2</c:v>
                </c:pt>
              </c:strCache>
            </c:strRef>
          </c:tx>
          <c:spPr>
            <a:solidFill>
              <a:schemeClr val="accent2">
                <a:alpha val="70000"/>
              </a:schemeClr>
            </a:solidFill>
            <a:ln>
              <a:noFill/>
            </a:ln>
            <a:effectLst/>
          </c:spPr>
          <c:cat>
            <c:strRef>
              <c:f>Foglio4!$B$8:$D$8</c:f>
              <c:strCache>
                <c:ptCount val="3"/>
                <c:pt idx="0">
                  <c:v>0 - 25</c:v>
                </c:pt>
                <c:pt idx="1">
                  <c:v>26 - 50</c:v>
                </c:pt>
                <c:pt idx="2">
                  <c:v>51 - 70</c:v>
                </c:pt>
              </c:strCache>
            </c:strRef>
          </c:cat>
          <c:val>
            <c:numRef>
              <c:f>Foglio4!$B$10:$D$10</c:f>
              <c:numCache>
                <c:formatCode>General</c:formatCode>
                <c:ptCount val="3"/>
                <c:pt idx="0">
                  <c:v>45</c:v>
                </c:pt>
                <c:pt idx="1">
                  <c:v>38</c:v>
                </c:pt>
                <c:pt idx="2">
                  <c:v>25</c:v>
                </c:pt>
              </c:numCache>
            </c:numRef>
          </c:val>
          <c:extLst xmlns:c16r2="http://schemas.microsoft.com/office/drawing/2015/06/chart">
            <c:ext xmlns:c16="http://schemas.microsoft.com/office/drawing/2014/chart" uri="{C3380CC4-5D6E-409C-BE32-E72D297353CC}">
              <c16:uniqueId val="{00000001-B248-44B5-B891-4E5FF9961F23}"/>
            </c:ext>
          </c:extLst>
        </c:ser>
        <c:ser>
          <c:idx val="2"/>
          <c:order val="2"/>
          <c:tx>
            <c:strRef>
              <c:f>Foglio4!$A$11</c:f>
              <c:strCache>
                <c:ptCount val="1"/>
                <c:pt idx="0">
                  <c:v>TIPO 3</c:v>
                </c:pt>
              </c:strCache>
            </c:strRef>
          </c:tx>
          <c:spPr>
            <a:solidFill>
              <a:schemeClr val="accent3">
                <a:alpha val="70000"/>
              </a:schemeClr>
            </a:solidFill>
            <a:ln>
              <a:noFill/>
            </a:ln>
            <a:effectLst/>
          </c:spPr>
          <c:cat>
            <c:strRef>
              <c:f>Foglio4!$B$8:$D$8</c:f>
              <c:strCache>
                <c:ptCount val="3"/>
                <c:pt idx="0">
                  <c:v>0 - 25</c:v>
                </c:pt>
                <c:pt idx="1">
                  <c:v>26 - 50</c:v>
                </c:pt>
                <c:pt idx="2">
                  <c:v>51 - 70</c:v>
                </c:pt>
              </c:strCache>
            </c:strRef>
          </c:cat>
          <c:val>
            <c:numRef>
              <c:f>Foglio4!$B$11:$D$11</c:f>
              <c:numCache>
                <c:formatCode>General</c:formatCode>
                <c:ptCount val="3"/>
                <c:pt idx="0">
                  <c:v>53</c:v>
                </c:pt>
                <c:pt idx="1">
                  <c:v>40</c:v>
                </c:pt>
                <c:pt idx="2">
                  <c:v>32</c:v>
                </c:pt>
              </c:numCache>
            </c:numRef>
          </c:val>
          <c:extLst xmlns:c16r2="http://schemas.microsoft.com/office/drawing/2015/06/chart">
            <c:ext xmlns:c16="http://schemas.microsoft.com/office/drawing/2014/chart" uri="{C3380CC4-5D6E-409C-BE32-E72D297353CC}">
              <c16:uniqueId val="{00000002-B248-44B5-B891-4E5FF9961F23}"/>
            </c:ext>
          </c:extLst>
        </c:ser>
        <c:dLbls/>
        <c:gapWidth val="80"/>
        <c:overlap val="25"/>
        <c:axId val="118426624"/>
        <c:axId val="118482048"/>
      </c:barChart>
      <c:catAx>
        <c:axId val="118426624"/>
        <c:scaling>
          <c:orientation val="minMax"/>
        </c:scaling>
        <c:axPos val="b"/>
        <c:title>
          <c:tx>
            <c:rich>
              <a:bodyPr rot="0" spcFirstLastPara="1" vertOverflow="ellipsis" vert="horz" wrap="square" anchor="ctr" anchorCtr="1"/>
              <a:lstStyle/>
              <a:p>
                <a:pPr>
                  <a:defRPr sz="1200" b="1" i="0" u="none" strike="noStrike" kern="1200" cap="all" baseline="0">
                    <a:solidFill>
                      <a:schemeClr val="bg1"/>
                    </a:solidFill>
                    <a:latin typeface="Times New Roman" panose="02020603050405020304" pitchFamily="18" charset="0"/>
                    <a:ea typeface="+mn-ea"/>
                    <a:cs typeface="Times New Roman" panose="02020603050405020304" pitchFamily="18" charset="0"/>
                  </a:defRPr>
                </a:pPr>
                <a:r>
                  <a:rPr lang="en-US" sz="1200" b="1">
                    <a:solidFill>
                      <a:schemeClr val="bg1"/>
                    </a:solidFill>
                    <a:latin typeface="Times New Roman" panose="02020603050405020304" pitchFamily="18" charset="0"/>
                    <a:cs typeface="Times New Roman" panose="02020603050405020304" pitchFamily="18" charset="0"/>
                  </a:rPr>
                  <a:t>ETA' (ANNI)</a:t>
                </a:r>
              </a:p>
            </c:rich>
          </c:tx>
          <c:layout/>
          <c:spPr>
            <a:noFill/>
            <a:ln>
              <a:noFill/>
            </a:ln>
            <a:effectLst/>
          </c:spPr>
        </c:title>
        <c:numFmt formatCode="General" sourceLinked="1"/>
        <c:majorTickMark val="none"/>
        <c:tickLblPos val="nextTo"/>
        <c:spPr>
          <a:noFill/>
          <a:ln w="15875" cap="flat" cmpd="sng" algn="ctr">
            <a:solidFill>
              <a:schemeClr val="tx1">
                <a:lumMod val="25000"/>
                <a:lumOff val="75000"/>
              </a:schemeClr>
            </a:solidFill>
            <a:round/>
          </a:ln>
          <a:effectLst/>
        </c:spPr>
        <c:txPr>
          <a:bodyPr rot="-60000000" spcFirstLastPara="1" vertOverflow="ellipsis" vert="horz" wrap="square" anchor="ctr" anchorCtr="1"/>
          <a:lstStyle/>
          <a:p>
            <a:pPr>
              <a:defRPr sz="1200" b="0" i="0" u="none" strike="noStrike" kern="1200" cap="none" spc="20" normalizeH="0" baseline="0">
                <a:solidFill>
                  <a:schemeClr val="bg1"/>
                </a:solidFill>
                <a:latin typeface="Times New Roman" panose="02020603050405020304" pitchFamily="18" charset="0"/>
                <a:ea typeface="+mn-ea"/>
                <a:cs typeface="Times New Roman" panose="02020603050405020304" pitchFamily="18" charset="0"/>
              </a:defRPr>
            </a:pPr>
            <a:endParaRPr lang="it-IT"/>
          </a:p>
        </c:txPr>
        <c:crossAx val="118482048"/>
        <c:crosses val="autoZero"/>
        <c:auto val="1"/>
        <c:lblAlgn val="ctr"/>
        <c:lblOffset val="100"/>
      </c:catAx>
      <c:valAx>
        <c:axId val="118482048"/>
        <c:scaling>
          <c:orientation val="minMax"/>
        </c:scaling>
        <c:axPos val="l"/>
        <c:majorGridlines>
          <c:spPr>
            <a:ln w="9525" cap="flat" cmpd="sng" algn="ctr">
              <a:solidFill>
                <a:schemeClr val="tx1">
                  <a:lumMod val="5000"/>
                  <a:lumOff val="95000"/>
                </a:schemeClr>
              </a:solidFill>
              <a:round/>
            </a:ln>
            <a:effectLst/>
          </c:spPr>
        </c:majorGridlines>
        <c:title>
          <c:tx>
            <c:rich>
              <a:bodyPr rot="-5400000" spcFirstLastPara="1" vertOverflow="ellipsis" vert="horz" wrap="square" anchor="ctr" anchorCtr="1"/>
              <a:lstStyle/>
              <a:p>
                <a:pPr>
                  <a:defRPr sz="1200" b="1" i="0" u="none" strike="noStrike" kern="1200" cap="all" baseline="0">
                    <a:solidFill>
                      <a:schemeClr val="bg1"/>
                    </a:solidFill>
                    <a:latin typeface="Times New Roman" panose="02020603050405020304" pitchFamily="18" charset="0"/>
                    <a:ea typeface="+mn-ea"/>
                    <a:cs typeface="Times New Roman" panose="02020603050405020304" pitchFamily="18" charset="0"/>
                  </a:defRPr>
                </a:pPr>
                <a:r>
                  <a:rPr lang="en-US" sz="1200" b="1">
                    <a:solidFill>
                      <a:schemeClr val="bg1"/>
                    </a:solidFill>
                    <a:latin typeface="Times New Roman" panose="02020603050405020304" pitchFamily="18" charset="0"/>
                    <a:cs typeface="Times New Roman" panose="02020603050405020304" pitchFamily="18" charset="0"/>
                  </a:rPr>
                  <a:t>LIVELLI PLASMATICI VIT D 25-OH</a:t>
                </a:r>
              </a:p>
            </c:rich>
          </c:tx>
          <c:layout>
            <c:manualLayout>
              <c:xMode val="edge"/>
              <c:yMode val="edge"/>
              <c:x val="2.5345437609186824E-2"/>
              <c:y val="9.6381930704774507E-2"/>
            </c:manualLayout>
          </c:layout>
          <c:spPr>
            <a:noFill/>
            <a:ln>
              <a:noFill/>
            </a:ln>
            <a:effectLst/>
          </c:spPr>
        </c:title>
        <c:numFmt formatCode="General" sourceLinked="1"/>
        <c:majorTickMark val="none"/>
        <c:tickLblPos val="nextTo"/>
        <c:spPr>
          <a:noFill/>
          <a:ln>
            <a:noFill/>
          </a:ln>
          <a:effectLst/>
        </c:spPr>
        <c:txPr>
          <a:bodyPr rot="-60000000" spcFirstLastPara="1" vertOverflow="ellipsis" vert="horz" wrap="square" anchor="ctr" anchorCtr="1"/>
          <a:lstStyle/>
          <a:p>
            <a:pPr>
              <a:defRPr sz="1200" b="0" i="0" u="none" strike="noStrike" kern="1200" spc="20" baseline="0">
                <a:solidFill>
                  <a:schemeClr val="bg1"/>
                </a:solidFill>
                <a:latin typeface="Times New Roman" panose="02020603050405020304" pitchFamily="18" charset="0"/>
                <a:ea typeface="+mn-ea"/>
                <a:cs typeface="Times New Roman" panose="02020603050405020304" pitchFamily="18" charset="0"/>
              </a:defRPr>
            </a:pPr>
            <a:endParaRPr lang="it-IT"/>
          </a:p>
        </c:txPr>
        <c:crossAx val="118426624"/>
        <c:crosses val="autoZero"/>
        <c:crossBetween val="between"/>
      </c:valAx>
      <c:spPr>
        <a:noFill/>
        <a:ln>
          <a:noFill/>
        </a:ln>
        <a:effectLst/>
      </c:spPr>
    </c:plotArea>
    <c:legend>
      <c:legendPos val="b"/>
      <c:layout>
        <c:manualLayout>
          <c:xMode val="edge"/>
          <c:yMode val="edge"/>
          <c:x val="0.28542854370254445"/>
          <c:y val="0.87815635282506255"/>
          <c:w val="0.54319738183625177"/>
          <c:h val="9.2783768570482816E-2"/>
        </c:manualLayout>
      </c:layout>
      <c:spPr>
        <a:noFill/>
        <a:ln>
          <a:noFill/>
        </a:ln>
        <a:effectLst/>
      </c:spPr>
      <c:txPr>
        <a:bodyPr rot="0" spcFirstLastPara="1" vertOverflow="ellipsis" vert="horz" wrap="square" anchor="ctr" anchorCtr="1"/>
        <a:lstStyle/>
        <a:p>
          <a:pPr>
            <a:defRPr sz="1200" b="0" i="0" u="none" strike="noStrike" kern="1200" baseline="0">
              <a:solidFill>
                <a:schemeClr val="bg1"/>
              </a:solidFill>
              <a:latin typeface="Times New Roman" panose="02020603050405020304" pitchFamily="18" charset="0"/>
              <a:ea typeface="+mn-ea"/>
              <a:cs typeface="Times New Roman" panose="02020603050405020304" pitchFamily="18" charset="0"/>
            </a:defRPr>
          </a:pPr>
          <a:endParaRPr lang="it-IT"/>
        </a:p>
      </c:txPr>
    </c:legend>
    <c:plotVisOnly val="1"/>
    <c:dispBlanksAs val="gap"/>
    <c:extLst xmlns:c16r2="http://schemas.microsoft.com/office/drawing/2015/06/chart">
      <c:ext xmlns:c16r3="http://schemas.microsoft.com/office/drawing/2017/03/chart" uri="{56B9EC1D-385E-4148-901F-78D8002777C0}">
        <c16r3:dataDisplayOptions16>
          <c16r3:dispNaAsBlank val="1"/>
        </c16r3:dataDisplayOptions16>
      </c:ext>
    </c:extLst>
  </c:chart>
  <c:spPr>
    <a:noFill/>
    <a:ln w="9525" cap="flat" cmpd="sng" algn="ctr">
      <a:noFill/>
      <a:round/>
    </a:ln>
    <a:effectLst/>
  </c:spPr>
  <c:txPr>
    <a:bodyPr/>
    <a:lstStyle/>
    <a:p>
      <a:pPr>
        <a:defRPr/>
      </a:pPr>
      <a:endParaRPr lang="it-IT"/>
    </a:p>
  </c:txPr>
  <c:externalData r:id="rId1"/>
</c:chartSpace>
</file>

<file path=ppt/charts/chartEx1.xml><?xml version="1.0" encoding="utf-8"?>
<cx:chartSpace xmlns:a="http://schemas.openxmlformats.org/drawingml/2006/main" xmlns:r="http://schemas.openxmlformats.org/officeDocument/2006/relationships" xmlns:cx="http://schemas.microsoft.com/office/drawing/2014/chartex">
  <cx:chartData>
    <cx:externalData r:id="rId1" cx:autoUpdate="0"/>
    <cx:data id="0">
      <cx:numDim type="val">
        <cx:f>Foglio1!$A$2:$A$64</cx:f>
        <cx:lvl ptCount="63" formatCode="Standard">
          <cx:pt idx="0">25.300000000000001</cx:pt>
          <cx:pt idx="1">29.300000000000001</cx:pt>
          <cx:pt idx="2">62</cx:pt>
          <cx:pt idx="3">25</cx:pt>
          <cx:pt idx="4">37.100000000000001</cx:pt>
          <cx:pt idx="5">60</cx:pt>
          <cx:pt idx="6">36.899999999999999</cx:pt>
          <cx:pt idx="7">53.299999999999997</cx:pt>
          <cx:pt idx="8">43.700000000000003</cx:pt>
          <cx:pt idx="9">21.100000000000001</cx:pt>
          <cx:pt idx="10">95.099999999999994</cx:pt>
          <cx:pt idx="11">22.800000000000001</cx:pt>
          <cx:pt idx="12">39.200000000000003</cx:pt>
          <cx:pt idx="13">62.5</cx:pt>
          <cx:pt idx="14">75.299999999999997</cx:pt>
          <cx:pt idx="15">19</cx:pt>
          <cx:pt idx="16">44.399999999999999</cx:pt>
          <cx:pt idx="17">62.200000000000003</cx:pt>
          <cx:pt idx="18">45.100000000000001</cx:pt>
          <cx:pt idx="19">62.5</cx:pt>
          <cx:pt idx="20">47.299999999999997</cx:pt>
          <cx:pt idx="21">31.300000000000001</cx:pt>
          <cx:pt idx="22">20</cx:pt>
          <cx:pt idx="23">61</cx:pt>
          <cx:pt idx="24">36.899999999999999</cx:pt>
          <cx:pt idx="25">44.299999999999997</cx:pt>
          <cx:pt idx="26">19</cx:pt>
          <cx:pt idx="27">24.899999999999999</cx:pt>
          <cx:pt idx="28">25.899999999999999</cx:pt>
          <cx:pt idx="29">18</cx:pt>
          <cx:pt idx="30">37.299999999999997</cx:pt>
          <cx:pt idx="31">43.299999999999997</cx:pt>
          <cx:pt idx="32">30.199999999999999</cx:pt>
          <cx:pt idx="33">20</cx:pt>
          <cx:pt idx="34">41.200000000000003</cx:pt>
          <cx:pt idx="35">46.799999999999997</cx:pt>
          <cx:pt idx="36">54.399999999999999</cx:pt>
          <cx:pt idx="37">46.799999999999997</cx:pt>
          <cx:pt idx="38">20</cx:pt>
          <cx:pt idx="39">46.700000000000003</cx:pt>
          <cx:pt idx="40">28.100000000000001</cx:pt>
          <cx:pt idx="41">40.600000000000001</cx:pt>
          <cx:pt idx="42">19</cx:pt>
          <cx:pt idx="43">25.300000000000001</cx:pt>
          <cx:pt idx="44">35.100000000000001</cx:pt>
          <cx:pt idx="45">29.300000000000001</cx:pt>
          <cx:pt idx="46">20.399999999999999</cx:pt>
          <cx:pt idx="47">19</cx:pt>
          <cx:pt idx="48">18</cx:pt>
          <cx:pt idx="49">15</cx:pt>
          <cx:pt idx="50">28</cx:pt>
          <cx:pt idx="51">25</cx:pt>
          <cx:pt idx="52">19</cx:pt>
          <cx:pt idx="53">17</cx:pt>
          <cx:pt idx="54">43</cx:pt>
          <cx:pt idx="55">42</cx:pt>
          <cx:pt idx="56">30</cx:pt>
          <cx:pt idx="57">25</cx:pt>
          <cx:pt idx="58">20</cx:pt>
          <cx:pt idx="59">18</cx:pt>
          <cx:pt idx="60">19</cx:pt>
          <cx:pt idx="61">25</cx:pt>
          <cx:pt idx="62">22</cx:pt>
        </cx:lvl>
      </cx:numDim>
    </cx:data>
    <cx:data id="1">
      <cx:numDim type="val">
        <cx:f>Foglio1!$B$2:$B$64</cx:f>
        <cx:lvl ptCount="63" formatCode="Standard">
          <cx:pt idx="0">35.600000000000001</cx:pt>
          <cx:pt idx="1">33.899999999999999</cx:pt>
          <cx:pt idx="2">18</cx:pt>
          <cx:pt idx="3">17</cx:pt>
          <cx:pt idx="4">42.5</cx:pt>
          <cx:pt idx="5">17</cx:pt>
          <cx:pt idx="6">47.200000000000003</cx:pt>
          <cx:pt idx="7">20.199999999999999</cx:pt>
          <cx:pt idx="8">34.600000000000001</cx:pt>
          <cx:pt idx="9">35.399999999999999</cx:pt>
          <cx:pt idx="10">40.100000000000001</cx:pt>
          <cx:pt idx="11">30.100000000000001</cx:pt>
          <cx:pt idx="12">44.299999999999997</cx:pt>
          <cx:pt idx="13">45.700000000000003</cx:pt>
          <cx:pt idx="14">42.799999999999997</cx:pt>
          <cx:pt idx="15">44.600000000000001</cx:pt>
          <cx:pt idx="16">48.200000000000003</cx:pt>
          <cx:pt idx="17">45.200000000000003</cx:pt>
          <cx:pt idx="18">33.5</cx:pt>
          <cx:pt idx="19">39.100000000000001</cx:pt>
          <cx:pt idx="20">45.100000000000001</cx:pt>
          <cx:pt idx="21">23.800000000000001</cx:pt>
          <cx:pt idx="22">25.399999999999999</cx:pt>
          <cx:pt idx="23">38.600000000000001</cx:pt>
          <cx:pt idx="24">45.600000000000001</cx:pt>
          <cx:pt idx="25">32.5</cx:pt>
          <cx:pt idx="26">38.200000000000003</cx:pt>
          <cx:pt idx="27">35.600000000000001</cx:pt>
        </cx:lvl>
      </cx:numDim>
    </cx:data>
    <cx:data id="2">
      <cx:numDim type="val">
        <cx:f>Foglio1!$C$2:$C$64</cx:f>
        <cx:lvl ptCount="63" formatCode="Standard">
          <cx:pt idx="0">60.200000000000003</cx:pt>
          <cx:pt idx="1">75.200000000000003</cx:pt>
          <cx:pt idx="2">89.299999999999997</cx:pt>
          <cx:pt idx="3">102.5</cx:pt>
          <cx:pt idx="4">105</cx:pt>
          <cx:pt idx="5">45.299999999999997</cx:pt>
          <cx:pt idx="6">52.200000000000003</cx:pt>
          <cx:pt idx="7">62.299999999999997</cx:pt>
          <cx:pt idx="8">64.5</cx:pt>
          <cx:pt idx="9">82</cx:pt>
          <cx:pt idx="10">90</cx:pt>
          <cx:pt idx="11">88</cx:pt>
          <cx:pt idx="12">62</cx:pt>
          <cx:pt idx="13">70</cx:pt>
          <cx:pt idx="14">61</cx:pt>
          <cx:pt idx="15">75</cx:pt>
          <cx:pt idx="16">59</cx:pt>
          <cx:pt idx="17">71</cx:pt>
          <cx:pt idx="18">48</cx:pt>
          <cx:pt idx="19">58</cx:pt>
          <cx:pt idx="20">60</cx:pt>
          <cx:pt idx="21">54</cx:pt>
          <cx:pt idx="22">60</cx:pt>
          <cx:pt idx="23">58</cx:pt>
          <cx:pt idx="24">59</cx:pt>
          <cx:pt idx="25">57</cx:pt>
          <cx:pt idx="26">81</cx:pt>
          <cx:pt idx="27">79</cx:pt>
          <cx:pt idx="28">70</cx:pt>
          <cx:pt idx="29">75.200000000000003</cx:pt>
          <cx:pt idx="30">89.299999999999997</cx:pt>
          <cx:pt idx="31">102.5</cx:pt>
          <cx:pt idx="32">105</cx:pt>
          <cx:pt idx="33">70</cx:pt>
          <cx:pt idx="34">78</cx:pt>
          <cx:pt idx="35">62.299999999999997</cx:pt>
          <cx:pt idx="36">64.5</cx:pt>
          <cx:pt idx="37">82</cx:pt>
          <cx:pt idx="38">90</cx:pt>
          <cx:pt idx="39">88</cx:pt>
          <cx:pt idx="40">78</cx:pt>
        </cx:lvl>
      </cx:numDim>
    </cx:data>
  </cx:chartData>
  <cx:chart>
    <cx:plotArea>
      <cx:plotAreaRegion>
        <cx:series layoutId="boxWhisker" uniqueId="{C2D061F2-D999-4EEE-AA0E-409290EB670D}">
          <cx:tx>
            <cx:txData>
              <cx:f>Foglio1!$A$1</cx:f>
              <cx:v>TIPO 2</cx:v>
            </cx:txData>
          </cx:tx>
          <cx:dataId val="0"/>
          <cx:layoutPr>
            <cx:visibility meanLine="1" meanMarker="1" nonoutliers="0" outliers="1"/>
            <cx:statistics quartileMethod="exclusive"/>
          </cx:layoutPr>
        </cx:series>
        <cx:series layoutId="boxWhisker" uniqueId="{011FF79B-8BB6-4049-8459-505BFFAB9055}">
          <cx:tx>
            <cx:txData>
              <cx:f>Foglio1!$B$1</cx:f>
              <cx:v>TIPO 3</cx:v>
            </cx:txData>
          </cx:tx>
          <cx:spPr>
            <a:solidFill>
              <a:srgbClr val="07C92C"/>
            </a:solidFill>
          </cx:spPr>
          <cx:dataId val="1"/>
          <cx:layoutPr>
            <cx:visibility meanLine="1" meanMarker="1" nonoutliers="0" outliers="1"/>
            <cx:statistics quartileMethod="exclusive"/>
          </cx:layoutPr>
        </cx:series>
        <cx:series layoutId="boxWhisker" uniqueId="{DFCEB274-4C0A-41FB-9407-99D90724E161}">
          <cx:tx>
            <cx:txData>
              <cx:f>Foglio1!$C$1</cx:f>
              <cx:v> TIPO 1</cx:v>
            </cx:txData>
          </cx:tx>
          <cx:spPr>
            <a:solidFill>
              <a:srgbClr val="FFFF00"/>
            </a:solidFill>
          </cx:spPr>
          <cx:dataId val="2"/>
          <cx:layoutPr>
            <cx:visibility meanLine="1" meanMarker="1" nonoutliers="0" outliers="1"/>
            <cx:statistics quartileMethod="exclusive"/>
          </cx:layoutPr>
        </cx:series>
      </cx:plotAreaRegion>
      <cx:axis id="0" hidden="1">
        <cx:catScaling gapWidth="1"/>
        <cx:tickLabels/>
        <cx:txPr>
          <a:bodyPr spcFirstLastPara="1" vertOverflow="ellipsis" horzOverflow="overflow" wrap="square" lIns="0" tIns="0" rIns="0" bIns="0" anchor="ctr" anchorCtr="1"/>
          <a:lstStyle/>
          <a:p>
            <a:pPr algn="ctr" rtl="0">
              <a:defRPr/>
            </a:pPr>
            <a:endParaRPr lang="it-IT" sz="900" b="0" i="0" u="none" strike="noStrike" baseline="0">
              <a:solidFill>
                <a:sysClr val="windowText" lastClr="000000">
                  <a:lumMod val="65000"/>
                  <a:lumOff val="35000"/>
                </a:sysClr>
              </a:solidFill>
              <a:latin typeface="Calibri" panose="020F0502020204030204"/>
            </a:endParaRPr>
          </a:p>
        </cx:txPr>
      </cx:axis>
      <cx:axis id="1">
        <cx:valScaling/>
        <cx:majorGridlines/>
        <cx:tickLabels/>
        <cx:txPr>
          <a:bodyPr spcFirstLastPara="1" vertOverflow="ellipsis" horzOverflow="overflow" wrap="square" lIns="0" tIns="0" rIns="0" bIns="0" anchor="ctr" anchorCtr="1"/>
          <a:lstStyle/>
          <a:p>
            <a:pPr algn="ctr" rtl="0">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pPr>
            <a:endParaRPr lang="it-IT" sz="1200" b="0" i="0" u="none" strike="noStrike" baseline="0">
              <a:solidFill>
                <a:schemeClr val="tx1"/>
              </a:solidFill>
              <a:latin typeface="Times New Roman" panose="02020603050405020304" pitchFamily="18" charset="0"/>
              <a:cs typeface="Times New Roman" panose="02020603050405020304" pitchFamily="18" charset="0"/>
            </a:endParaRPr>
          </a:p>
        </cx:txPr>
      </cx:axis>
    </cx:plotArea>
    <cx:legend pos="b" align="ctr" overlay="0">
      <cx:txPr>
        <a:bodyPr spcFirstLastPara="1" vertOverflow="ellipsis" horzOverflow="overflow" wrap="square" lIns="0" tIns="0" rIns="0" bIns="0" anchor="ctr" anchorCtr="1"/>
        <a:lstStyle/>
        <a:p>
          <a:pPr algn="ctr" rtl="0">
            <a:defRPr sz="120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defRPr>
          </a:pPr>
          <a:endParaRPr lang="it-IT" sz="1200" b="0" i="0" u="none" strike="noStrike" baseline="0">
            <a:solidFill>
              <a:schemeClr val="tx1"/>
            </a:solidFill>
            <a:latin typeface="Times New Roman" panose="02020603050405020304" pitchFamily="18" charset="0"/>
            <a:cs typeface="Times New Roman" panose="02020603050405020304" pitchFamily="18" charset="0"/>
          </a:endParaRPr>
        </a:p>
      </cx:txPr>
    </cx:legend>
  </cx:chart>
  <cx:spPr>
    <a:noFill/>
  </cx:spPr>
  <cx:clrMapOvr bg1="lt1" tx1="dk1" bg2="lt2" tx2="dk2" accent1="accent1" accent2="accent2" accent3="accent3" accent4="accent4" accent5="accent5" accent6="accent6" hlink="hlink" folHlink="folHlink"/>
</cx: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1">
  <a:schemeClr val="accent1"/>
  <a:schemeClr val="accent3"/>
  <a:schemeClr val="accent5"/>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5">
  <cs:axisTitle>
    <cs:lnRef idx="0"/>
    <cs:fillRef idx="0"/>
    <cs:effectRef idx="0"/>
    <cs:fontRef idx="minor">
      <a:schemeClr val="tx2"/>
    </cs:fontRef>
    <cs:defRPr sz="900"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900"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900" kern="1200"/>
  </cs:chartArea>
  <cs:dataLabel>
    <cs:lnRef idx="0"/>
    <cs:fillRef idx="0"/>
    <cs:effectRef idx="0"/>
    <cs:fontRef idx="minor">
      <a:schemeClr val="tx2"/>
    </cs:fontRef>
    <cs:defRPr sz="900"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900"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900"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1600"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900"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900" kern="1200"/>
  </cs:valueAxis>
  <cs:wall>
    <cs:lnRef idx="0"/>
    <cs:fillRef idx="0"/>
    <cs:effectRef idx="0"/>
    <cs:fontRef idx="minor">
      <a:schemeClr val="tx2"/>
    </cs:fontRef>
  </cs:wall>
</cs:chartStyle>
</file>

<file path=ppt/charts/style2.xml><?xml version="1.0" encoding="utf-8"?>
<cs:chartStyle xmlns:cs="http://schemas.microsoft.com/office/drawing/2012/chartStyle" xmlns:a="http://schemas.openxmlformats.org/drawingml/2006/main" id="373">
  <cs:axisTitle>
    <cs:lnRef idx="0"/>
    <cs:fillRef idx="0"/>
    <cs:effectRef idx="0"/>
    <cs:fontRef idx="minor">
      <a:schemeClr val="tx1">
        <a:lumMod val="65000"/>
        <a:lumOff val="35000"/>
      </a:schemeClr>
    </cs:fontRef>
    <cs:defRPr sz="9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cs:chartArea>
  <cs:dataLabel>
    <cs:lnRef idx="0"/>
    <cs:fillRef idx="0"/>
    <cs:effectRef idx="0"/>
    <cs:fontRef idx="minor">
      <a:schemeClr val="tx1">
        <a:lumMod val="65000"/>
        <a:lumOff val="35000"/>
      </a:schemeClr>
    </cs:fontRef>
    <cs:defRPr sz="9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solidFill>
      <a:ln>
        <a:solidFill>
          <a:schemeClr val="phClr"/>
        </a:solidFill>
      </a:ln>
    </cs:spPr>
  </cs:dataPoint>
  <cs:dataPoint3D>
    <cs:lnRef idx="0"/>
    <cs:fillRef idx="0">
      <cs:styleClr val="auto"/>
    </cs:fillRef>
    <cs:effectRef idx="0"/>
    <cs:fontRef idx="minor">
      <a:schemeClr val="tx1"/>
    </cs:fontRef>
    <cs:spPr>
      <a:solidFill>
        <a:schemeClr val="phClr"/>
      </a:solidFill>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5"/>
  <cs:dataPointWireframe>
    <cs:lnRef idx="0">
      <cs:styleClr val="auto"/>
    </cs:lnRef>
    <cs:fillRef idx="0"/>
    <cs:effectRef idx="0"/>
    <cs:fontRef idx="minor">
      <a:schemeClr val="tx1"/>
    </cs:fontRef>
    <cs:spPr>
      <a:ln w="2857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15000"/>
            <a:lumOff val="8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cs:seriesAxis>
  <cs:seriesLine>
    <cs:lnRef idx="0"/>
    <cs:fillRef idx="0"/>
    <cs:effectRef idx="0"/>
    <cs:fontRef idx="minor">
      <a:schemeClr val="tx1"/>
    </cs:fontRef>
    <cs:spPr>
      <a:ln w="9525" cap="flat">
        <a:solidFill>
          <a:srgbClr val="D9D9D9"/>
        </a:solidFill>
        <a:round/>
      </a:ln>
    </cs:spPr>
  </cs:seriesLine>
  <cs:title>
    <cs:lnRef idx="0"/>
    <cs:fillRef idx="0"/>
    <cs:effectRef idx="0"/>
    <cs:fontRef idx="minor">
      <a:schemeClr val="tx1">
        <a:lumMod val="65000"/>
        <a:lumOff val="35000"/>
      </a:schemeClr>
    </cs:fontRef>
    <cs:defRPr sz="140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9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cs:valueAxis>
  <cs:wall>
    <cs:lnRef idx="0"/>
    <cs:fillRef idx="0"/>
    <cs:effectRef idx="0"/>
    <cs:fontRef idx="minor">
      <a:schemeClr val="tx1"/>
    </cs:fontRef>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5">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15875" cap="flat" cmpd="sng" algn="ctr">
        <a:solidFill>
          <a:schemeClr val="tx1">
            <a:lumMod val="25000"/>
            <a:lumOff val="75000"/>
          </a:schemeClr>
        </a:solidFill>
        <a:round/>
      </a:ln>
    </cs:spPr>
    <cs:defRPr sz="900" kern="1200" cap="none" spc="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70000"/>
        </a:schemeClr>
      </a:solidFill>
    </cs:spPr>
  </cs:dataPoint>
  <cs:dataPoint3D>
    <cs:lnRef idx="0"/>
    <cs:fillRef idx="0">
      <cs:styleClr val="auto"/>
    </cs:fillRef>
    <cs:effectRef idx="0"/>
    <cs:fontRef idx="minor">
      <a:schemeClr val="dk1"/>
    </cs:fontRef>
    <cs:spPr>
      <a:solidFill>
        <a:schemeClr val="phClr">
          <a:alpha val="70000"/>
        </a:schemeClr>
      </a:solidFill>
    </cs:spPr>
  </cs:dataPoint3D>
  <cs:dataPointLine>
    <cs:lnRef idx="0">
      <cs:styleClr val="auto"/>
    </cs:lnRef>
    <cs:fillRef idx="0"/>
    <cs:effectRef idx="0"/>
    <cs:fontRef idx="minor">
      <a:schemeClr val="dk1"/>
    </cs:fontRef>
    <cs:spPr>
      <a:ln w="28575" cap="rnd">
        <a:solidFill>
          <a:schemeClr val="phClr">
            <a:alpha val="70000"/>
          </a:schemeClr>
        </a:solidFill>
        <a:round/>
      </a:ln>
    </cs:spPr>
  </cs:dataPointLine>
  <cs:dataPointMarker>
    <cs:lnRef idx="0"/>
    <cs:fillRef idx="0">
      <cs:styleClr val="auto"/>
    </cs:fillRef>
    <cs:effectRef idx="0"/>
    <cs:fontRef idx="minor">
      <a:schemeClr val="dk1"/>
    </cs:fontRef>
    <cs:spPr>
      <a:solidFill>
        <a:schemeClr val="phClr">
          <a:alpha val="70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round/>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5000"/>
            <a:lumOff val="9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35000"/>
            <a:lumOff val="65000"/>
          </a:schemeClr>
        </a:solidFill>
        <a:round/>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baseline="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1600" b="0" i="0" kern="1200" cap="none" spc="50" normalizeH="0" baseline="0"/>
  </cs:title>
  <cs:trendline>
    <cs:lnRef idx="0">
      <cs:styleClr val="auto"/>
    </cs:lnRef>
    <cs:fillRef idx="0"/>
    <cs:effectRef idx="0"/>
    <cs:fontRef idx="minor">
      <a:schemeClr val="dk1"/>
    </cs:fontRef>
    <cs:spPr>
      <a:ln w="1587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spc="20" baseline="0"/>
  </cs:valueAxis>
  <cs:wall>
    <cs:lnRef idx="0"/>
    <cs:fillRef idx="0"/>
    <cs:effectRef idx="0"/>
    <cs:fontRef idx="minor">
      <a:schemeClr val="dk1"/>
    </cs:fontRef>
  </cs:wall>
</cs:chartStyle>
</file>

<file path=ppt/drawings/drawing1.xml><?xml version="1.0" encoding="utf-8"?>
<c:userShapes xmlns:c="http://schemas.openxmlformats.org/drawingml/2006/chart">
  <cdr:relSizeAnchor xmlns:cdr="http://schemas.openxmlformats.org/drawingml/2006/chartDrawing">
    <cdr:from>
      <cdr:x>0.49167</cdr:x>
      <cdr:y>0.32118</cdr:y>
    </cdr:from>
    <cdr:to>
      <cdr:x>0.63542</cdr:x>
      <cdr:y>0.48785</cdr:y>
    </cdr:to>
    <cdr:sp macro="" textlink="">
      <cdr:nvSpPr>
        <cdr:cNvPr id="2" name="CasellaDiTesto 1">
          <a:extLst xmlns:a="http://schemas.openxmlformats.org/drawingml/2006/main">
            <a:ext uri="{FF2B5EF4-FFF2-40B4-BE49-F238E27FC236}">
              <a16:creationId xmlns:a16="http://schemas.microsoft.com/office/drawing/2014/main" xmlns="" id="{7AB09331-FEB2-48A9-9E80-F49CDF3CC97F}"/>
            </a:ext>
          </a:extLst>
        </cdr:cNvPr>
        <cdr:cNvSpPr txBox="1"/>
      </cdr:nvSpPr>
      <cdr:spPr>
        <a:xfrm xmlns:a="http://schemas.openxmlformats.org/drawingml/2006/main">
          <a:off x="2247900" y="881063"/>
          <a:ext cx="657225" cy="4572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a:p>
      </cdr:txBody>
    </cdr:sp>
  </cdr:relSizeAnchor>
  <cdr:relSizeAnchor xmlns:cdr="http://schemas.openxmlformats.org/drawingml/2006/chartDrawing">
    <cdr:from>
      <cdr:x>0.30625</cdr:x>
      <cdr:y>0.63368</cdr:y>
    </cdr:from>
    <cdr:to>
      <cdr:x>0.49792</cdr:x>
      <cdr:y>0.81771</cdr:y>
    </cdr:to>
    <cdr:sp macro="" textlink="">
      <cdr:nvSpPr>
        <cdr:cNvPr id="3" name="CasellaDiTesto 2">
          <a:extLst xmlns:a="http://schemas.openxmlformats.org/drawingml/2006/main">
            <a:ext uri="{FF2B5EF4-FFF2-40B4-BE49-F238E27FC236}">
              <a16:creationId xmlns:a16="http://schemas.microsoft.com/office/drawing/2014/main" xmlns="" id="{C25E1D0E-5C08-47C6-93D2-7C40F6E542CC}"/>
            </a:ext>
          </a:extLst>
        </cdr:cNvPr>
        <cdr:cNvSpPr txBox="1"/>
      </cdr:nvSpPr>
      <cdr:spPr>
        <a:xfrm xmlns:a="http://schemas.openxmlformats.org/drawingml/2006/main">
          <a:off x="1400175" y="1738313"/>
          <a:ext cx="876300" cy="50482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a:p>
      </cdr:txBody>
    </cdr:sp>
  </cdr:relSizeAnchor>
  <cdr:relSizeAnchor xmlns:cdr="http://schemas.openxmlformats.org/drawingml/2006/chartDrawing">
    <cdr:from>
      <cdr:x>0.275</cdr:x>
      <cdr:y>0.22743</cdr:y>
    </cdr:from>
    <cdr:to>
      <cdr:x>0.41667</cdr:x>
      <cdr:y>0.4184</cdr:y>
    </cdr:to>
    <cdr:sp macro="" textlink="">
      <cdr:nvSpPr>
        <cdr:cNvPr id="4" name="CasellaDiTesto 3">
          <a:extLst xmlns:a="http://schemas.openxmlformats.org/drawingml/2006/main">
            <a:ext uri="{FF2B5EF4-FFF2-40B4-BE49-F238E27FC236}">
              <a16:creationId xmlns:a16="http://schemas.microsoft.com/office/drawing/2014/main" xmlns="" id="{55A70C36-05A7-438D-ABD7-F6705D0634E5}"/>
            </a:ext>
          </a:extLst>
        </cdr:cNvPr>
        <cdr:cNvSpPr txBox="1"/>
      </cdr:nvSpPr>
      <cdr:spPr>
        <a:xfrm xmlns:a="http://schemas.openxmlformats.org/drawingml/2006/main">
          <a:off x="1257300" y="623888"/>
          <a:ext cx="647700" cy="52387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it-IT" sz="110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8D75A2-A26F-4DAB-96BB-04258367702A}" type="datetimeFigureOut">
              <a:rPr lang="it-IT" smtClean="0"/>
              <a:pPr/>
              <a:t>21/09/2024</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380CC8-F8B8-4A53-9339-65894442D72A}" type="slidenum">
              <a:rPr lang="it-IT" smtClean="0"/>
              <a:pPr/>
              <a:t>‹N›</a:t>
            </a:fld>
            <a:endParaRPr lang="it-IT"/>
          </a:p>
        </p:txBody>
      </p:sp>
    </p:spTree>
    <p:extLst>
      <p:ext uri="{BB962C8B-B14F-4D97-AF65-F5344CB8AC3E}">
        <p14:creationId xmlns:p14="http://schemas.microsoft.com/office/powerpoint/2010/main" xmlns="" val="42318405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0A380CC8-F8B8-4A53-9339-65894442D72A}" type="slidenum">
              <a:rPr lang="it-IT" smtClean="0"/>
              <a:pPr/>
              <a:t>3</a:t>
            </a:fld>
            <a:endParaRPr lang="it-IT"/>
          </a:p>
        </p:txBody>
      </p:sp>
    </p:spTree>
    <p:extLst>
      <p:ext uri="{BB962C8B-B14F-4D97-AF65-F5344CB8AC3E}">
        <p14:creationId xmlns:p14="http://schemas.microsoft.com/office/powerpoint/2010/main" xmlns="" val="2248094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3809776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Immagine panoramica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 dello schema</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Date Placeholder 2"/>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3517591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381535908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Fare clic per modificare gli stili del testo dello schema</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4120283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5189900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p:cSld name="Scheda nome citazione">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it-IT"/>
              <a:t>Fare clic per modificare lo stile del titolo dello schema</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xmlns="" val="19774918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it-IT"/>
              <a:t>Fare clic per modificare lo stile del titolo dello schema</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it-IT"/>
              <a:t>Fare clic per modificare gli stili del testo dello schema</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2960627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18323172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18745525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it-IT"/>
              <a:t>Fare clic per modificare lo stile del titolo dello schema</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3495574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297367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1464310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2363503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143177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2113755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216133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it-IT"/>
              <a:t>Fare clic per modificare lo stile del titolo dello schema</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13B83092-208C-4D83-9116-C2E690F55D38}" type="datetimeFigureOut">
              <a:rPr lang="it-IT" smtClean="0"/>
              <a:pPr/>
              <a:t>21/09/2024</a:t>
            </a:fld>
            <a:endParaRPr lang="it-IT"/>
          </a:p>
        </p:txBody>
      </p:sp>
      <p:sp>
        <p:nvSpPr>
          <p:cNvPr id="6" name="Footer Placeholder 5"/>
          <p:cNvSpPr>
            <a:spLocks noGrp="1"/>
          </p:cNvSpPr>
          <p:nvPr>
            <p:ph type="ftr" sz="quarter" idx="11"/>
          </p:nvPr>
        </p:nvSpPr>
        <p:spPr>
          <a:xfrm>
            <a:off x="533400" y="6172200"/>
            <a:ext cx="5811724" cy="365125"/>
          </a:xfrm>
        </p:spPr>
        <p:txBody>
          <a:bodyPr/>
          <a:lstStyle/>
          <a:p>
            <a:endParaRPr lang="it-IT"/>
          </a:p>
        </p:txBody>
      </p:sp>
      <p:sp>
        <p:nvSpPr>
          <p:cNvPr id="7" name="Slide Number Placeholder 6"/>
          <p:cNvSpPr>
            <a:spLocks noGrp="1"/>
          </p:cNvSpPr>
          <p:nvPr>
            <p:ph type="sldNum" sz="quarter" idx="12"/>
          </p:nvPr>
        </p:nvSpPr>
        <p:spPr/>
        <p:txBody>
          <a:body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30463692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0800">
              <a:srgbClr val="4BB3D5"/>
            </a:gs>
            <a:gs pos="10619">
              <a:schemeClr val="bg2">
                <a:tint val="97000"/>
                <a:hueMod val="92000"/>
                <a:satMod val="169000"/>
                <a:lumMod val="164000"/>
              </a:schemeClr>
            </a:gs>
            <a:gs pos="36283">
              <a:schemeClr val="bg2">
                <a:tint val="97000"/>
                <a:hueMod val="92000"/>
                <a:satMod val="169000"/>
                <a:lumMod val="164000"/>
              </a:schemeClr>
            </a:gs>
            <a:gs pos="60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13B83092-208C-4D83-9116-C2E690F55D38}" type="datetimeFigureOut">
              <a:rPr lang="it-IT" smtClean="0"/>
              <a:pPr/>
              <a:t>21/09/2024</a:t>
            </a:fld>
            <a:endParaRPr lang="it-IT"/>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it-IT"/>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DFA986E6-EBB9-4D8C-A625-B94462F87D72}" type="slidenum">
              <a:rPr lang="it-IT" smtClean="0"/>
              <a:pPr/>
              <a:t>‹N›</a:t>
            </a:fld>
            <a:endParaRPr lang="it-IT"/>
          </a:p>
        </p:txBody>
      </p:sp>
    </p:spTree>
    <p:extLst>
      <p:ext uri="{BB962C8B-B14F-4D97-AF65-F5344CB8AC3E}">
        <p14:creationId xmlns:p14="http://schemas.microsoft.com/office/powerpoint/2010/main" xmlns="" val="814158206"/>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14/relationships/chartEx" Target="../charts/chartEx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pubmed.ncbi.nlm.nih.gov/32668009/"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olo 1"/>
          <p:cNvSpPr>
            <a:spLocks noGrp="1"/>
          </p:cNvSpPr>
          <p:nvPr>
            <p:ph type="title"/>
          </p:nvPr>
        </p:nvSpPr>
        <p:spPr>
          <a:xfrm>
            <a:off x="441498" y="1366948"/>
            <a:ext cx="8177584" cy="1144482"/>
          </a:xfrm>
        </p:spPr>
        <p:txBody>
          <a:bodyPr>
            <a:normAutofit fontScale="90000"/>
          </a:bodyPr>
          <a:lstStyle/>
          <a:p>
            <a:pPr algn="ctr"/>
            <a:r>
              <a:rPr lang="it-IT" sz="1800" b="1" i="1" dirty="0">
                <a:effectLst/>
                <a:latin typeface="Times New Roman" panose="02020603050405020304" pitchFamily="18" charset="0"/>
                <a:ea typeface="Times New Roman" panose="02020603050405020304" pitchFamily="18" charset="0"/>
              </a:rPr>
              <a:t/>
            </a:r>
            <a:br>
              <a:rPr lang="it-IT" sz="1800" b="1" i="1" dirty="0">
                <a:effectLst/>
                <a:latin typeface="Times New Roman" panose="02020603050405020304" pitchFamily="18" charset="0"/>
                <a:ea typeface="Times New Roman" panose="02020603050405020304" pitchFamily="18" charset="0"/>
              </a:rPr>
            </a:br>
            <a:r>
              <a:rPr lang="it-IT" sz="1800" dirty="0">
                <a:solidFill>
                  <a:schemeClr val="bg1"/>
                </a:solidFill>
                <a:effectLst/>
                <a:latin typeface="Times New Roman" panose="02020603050405020304" pitchFamily="18" charset="0"/>
                <a:ea typeface="Times New Roman" panose="02020603050405020304" pitchFamily="18" charset="0"/>
              </a:rPr>
              <a:t/>
            </a:r>
            <a:br>
              <a:rPr lang="it-IT" sz="1800" dirty="0">
                <a:solidFill>
                  <a:schemeClr val="bg1"/>
                </a:solidFill>
                <a:effectLst/>
                <a:latin typeface="Times New Roman" panose="02020603050405020304" pitchFamily="18" charset="0"/>
                <a:ea typeface="Times New Roman" panose="02020603050405020304" pitchFamily="18" charset="0"/>
              </a:rPr>
            </a:br>
            <a:r>
              <a:rPr lang="it-IT" sz="1800" dirty="0">
                <a:solidFill>
                  <a:schemeClr val="bg1"/>
                </a:solidFill>
                <a:effectLst/>
                <a:latin typeface="Times New Roman" panose="02020603050405020304" pitchFamily="18" charset="0"/>
                <a:ea typeface="Times New Roman" panose="02020603050405020304" pitchFamily="18" charset="0"/>
              </a:rPr>
              <a:t/>
            </a:r>
            <a:br>
              <a:rPr lang="it-IT" sz="1800" dirty="0">
                <a:solidFill>
                  <a:schemeClr val="bg1"/>
                </a:solidFill>
                <a:effectLst/>
                <a:latin typeface="Times New Roman" panose="02020603050405020304" pitchFamily="18" charset="0"/>
                <a:ea typeface="Times New Roman" panose="02020603050405020304" pitchFamily="18" charset="0"/>
              </a:rPr>
            </a:br>
            <a:r>
              <a:rPr lang="it-IT" sz="1800" dirty="0" smtClean="0">
                <a:solidFill>
                  <a:schemeClr val="bg1"/>
                </a:solidFill>
                <a:effectLst/>
                <a:latin typeface="Times New Roman" panose="02020603050405020304" pitchFamily="18" charset="0"/>
                <a:ea typeface="Times New Roman" panose="02020603050405020304" pitchFamily="18" charset="0"/>
              </a:rPr>
              <a:t/>
            </a:r>
            <a:br>
              <a:rPr lang="it-IT" sz="1800" dirty="0" smtClean="0">
                <a:solidFill>
                  <a:schemeClr val="bg1"/>
                </a:solidFill>
                <a:effectLst/>
                <a:latin typeface="Times New Roman" panose="02020603050405020304" pitchFamily="18" charset="0"/>
                <a:ea typeface="Times New Roman" panose="02020603050405020304" pitchFamily="18" charset="0"/>
              </a:rPr>
            </a:br>
            <a:r>
              <a:rPr lang="it-IT" sz="1800" dirty="0" smtClean="0">
                <a:solidFill>
                  <a:schemeClr val="bg1"/>
                </a:solidFill>
                <a:latin typeface="Times New Roman" panose="02020603050405020304" pitchFamily="18" charset="0"/>
                <a:ea typeface="Times New Roman" panose="02020603050405020304" pitchFamily="18" charset="0"/>
              </a:rPr>
              <a:t/>
            </a:r>
            <a:br>
              <a:rPr lang="it-IT" sz="1800" dirty="0" smtClean="0">
                <a:solidFill>
                  <a:schemeClr val="bg1"/>
                </a:solidFill>
                <a:latin typeface="Times New Roman" panose="02020603050405020304" pitchFamily="18" charset="0"/>
                <a:ea typeface="Times New Roman" panose="02020603050405020304" pitchFamily="18" charset="0"/>
              </a:rPr>
            </a:br>
            <a:r>
              <a:rPr lang="it-IT" sz="1300" b="1" i="1" dirty="0" smtClean="0">
                <a:solidFill>
                  <a:schemeClr val="bg1"/>
                </a:solidFill>
                <a:effectLst/>
                <a:latin typeface="Times New Roman" panose="02020603050405020304" pitchFamily="18" charset="0"/>
                <a:ea typeface="Times New Roman" panose="02020603050405020304" pitchFamily="18" charset="0"/>
              </a:rPr>
              <a:t>M.C</a:t>
            </a:r>
            <a:r>
              <a:rPr lang="it-IT" sz="1300" b="1" i="1" dirty="0">
                <a:solidFill>
                  <a:schemeClr val="bg1"/>
                </a:solidFill>
                <a:effectLst/>
                <a:latin typeface="Times New Roman" panose="02020603050405020304" pitchFamily="18" charset="0"/>
                <a:ea typeface="Times New Roman" panose="02020603050405020304" pitchFamily="18" charset="0"/>
              </a:rPr>
              <a:t>. Marciano, </a:t>
            </a:r>
            <a:r>
              <a:rPr lang="it-IT" sz="1300" b="1" i="1" baseline="30000" dirty="0">
                <a:solidFill>
                  <a:schemeClr val="bg1"/>
                </a:solidFill>
                <a:effectLst/>
                <a:latin typeface="Times New Roman" panose="02020603050405020304" pitchFamily="18" charset="0"/>
                <a:ea typeface="Times New Roman" panose="02020603050405020304" pitchFamily="18" charset="0"/>
              </a:rPr>
              <a:t>1</a:t>
            </a:r>
            <a:r>
              <a:rPr lang="it-IT" sz="1300" b="1" i="1" dirty="0">
                <a:solidFill>
                  <a:schemeClr val="bg1"/>
                </a:solidFill>
                <a:effectLst/>
                <a:latin typeface="Times New Roman" panose="02020603050405020304" pitchFamily="18" charset="0"/>
                <a:ea typeface="Times New Roman" panose="02020603050405020304" pitchFamily="18" charset="0"/>
              </a:rPr>
              <a:t>G. Ilacqua</a:t>
            </a:r>
            <a:r>
              <a:rPr lang="it-IT" sz="1300" b="1" i="1" baseline="30000" dirty="0">
                <a:solidFill>
                  <a:schemeClr val="bg1"/>
                </a:solidFill>
                <a:effectLst/>
                <a:latin typeface="Times New Roman" panose="02020603050405020304" pitchFamily="18" charset="0"/>
                <a:ea typeface="Times New Roman" panose="02020603050405020304" pitchFamily="18" charset="0"/>
              </a:rPr>
              <a:t>1</a:t>
            </a:r>
            <a:r>
              <a:rPr lang="it-IT" sz="1300" b="1" i="1" dirty="0">
                <a:solidFill>
                  <a:schemeClr val="bg1"/>
                </a:solidFill>
                <a:effectLst/>
                <a:latin typeface="Times New Roman" panose="02020603050405020304" pitchFamily="18" charset="0"/>
                <a:ea typeface="Times New Roman" panose="02020603050405020304" pitchFamily="18" charset="0"/>
              </a:rPr>
              <a:t>, M. </a:t>
            </a:r>
            <a:r>
              <a:rPr lang="it-IT" sz="1300" b="1" i="1" dirty="0" smtClean="0">
                <a:solidFill>
                  <a:schemeClr val="bg1"/>
                </a:solidFill>
                <a:effectLst/>
                <a:latin typeface="Times New Roman" panose="02020603050405020304" pitchFamily="18" charset="0"/>
                <a:ea typeface="Times New Roman" panose="02020603050405020304" pitchFamily="18" charset="0"/>
              </a:rPr>
              <a:t>Romeo</a:t>
            </a:r>
            <a:r>
              <a:rPr lang="it-IT" sz="1300" b="1" i="1" baseline="30000" dirty="0" smtClean="0">
                <a:solidFill>
                  <a:schemeClr val="bg1"/>
                </a:solidFill>
                <a:effectLst/>
                <a:latin typeface="Symbol" panose="05050102010706020507" pitchFamily="18" charset="2"/>
                <a:ea typeface="Times New Roman" panose="02020603050405020304" pitchFamily="18" charset="0"/>
              </a:rPr>
              <a:t>1</a:t>
            </a:r>
            <a:r>
              <a:rPr lang="it-IT" sz="1300" b="1" i="1" dirty="0" smtClean="0">
                <a:solidFill>
                  <a:schemeClr val="bg1"/>
                </a:solidFill>
                <a:effectLst/>
                <a:latin typeface="Symbol" panose="05050102010706020507" pitchFamily="18" charset="2"/>
                <a:ea typeface="Times New Roman" panose="02020603050405020304" pitchFamily="18" charset="0"/>
              </a:rPr>
              <a:t>, </a:t>
            </a:r>
            <a:r>
              <a:rPr lang="it-IT" sz="1300" b="1" i="1" dirty="0" smtClean="0">
                <a:solidFill>
                  <a:schemeClr val="bg1"/>
                </a:solidFill>
                <a:effectLst/>
                <a:latin typeface="Times New Roman" panose="02020603050405020304" pitchFamily="18" charset="0"/>
                <a:ea typeface="Times New Roman" panose="02020603050405020304" pitchFamily="18" charset="0"/>
              </a:rPr>
              <a:t>V</a:t>
            </a:r>
            <a:r>
              <a:rPr lang="it-IT" sz="1300" b="1" i="1" dirty="0">
                <a:solidFill>
                  <a:schemeClr val="bg1"/>
                </a:solidFill>
                <a:effectLst/>
                <a:latin typeface="Times New Roman" panose="02020603050405020304" pitchFamily="18" charset="0"/>
                <a:ea typeface="Times New Roman" panose="02020603050405020304" pitchFamily="18" charset="0"/>
              </a:rPr>
              <a:t>. Dattola</a:t>
            </a:r>
            <a:r>
              <a:rPr lang="it-IT" sz="1300" b="1" i="1" baseline="30000" dirty="0">
                <a:solidFill>
                  <a:schemeClr val="bg1"/>
                </a:solidFill>
                <a:effectLst/>
                <a:latin typeface="Times New Roman" panose="02020603050405020304" pitchFamily="18" charset="0"/>
                <a:ea typeface="Times New Roman" panose="02020603050405020304" pitchFamily="18" charset="0"/>
              </a:rPr>
              <a:t>2</a:t>
            </a:r>
            <a:r>
              <a:rPr lang="it-IT" sz="1300" b="1" i="1" dirty="0">
                <a:solidFill>
                  <a:schemeClr val="bg1"/>
                </a:solidFill>
                <a:effectLst/>
                <a:latin typeface="Times New Roman" panose="02020603050405020304" pitchFamily="18" charset="0"/>
                <a:ea typeface="Times New Roman" panose="02020603050405020304" pitchFamily="18" charset="0"/>
              </a:rPr>
              <a:t>, B. Modafferi</a:t>
            </a:r>
            <a:r>
              <a:rPr lang="it-IT" sz="1300" b="1" i="1" baseline="30000" dirty="0">
                <a:solidFill>
                  <a:schemeClr val="bg1"/>
                </a:solidFill>
                <a:effectLst/>
                <a:latin typeface="Times New Roman" panose="02020603050405020304" pitchFamily="18" charset="0"/>
                <a:ea typeface="Times New Roman" panose="02020603050405020304" pitchFamily="18" charset="0"/>
              </a:rPr>
              <a:t>1</a:t>
            </a:r>
            <a:r>
              <a:rPr lang="it-IT" sz="1300" dirty="0">
                <a:effectLst/>
                <a:latin typeface="Times New Roman" panose="02020603050405020304" pitchFamily="18" charset="0"/>
                <a:ea typeface="Times New Roman" panose="02020603050405020304" pitchFamily="18" charset="0"/>
              </a:rPr>
              <a:t/>
            </a:r>
            <a:br>
              <a:rPr lang="it-IT" sz="1300" dirty="0">
                <a:effectLst/>
                <a:latin typeface="Times New Roman" panose="02020603050405020304" pitchFamily="18" charset="0"/>
                <a:ea typeface="Times New Roman" panose="02020603050405020304" pitchFamily="18" charset="0"/>
              </a:rPr>
            </a:br>
            <a:r>
              <a:rPr lang="it-IT" sz="1300" b="1" i="1" dirty="0">
                <a:solidFill>
                  <a:srgbClr val="000000"/>
                </a:solidFill>
                <a:effectLst/>
                <a:latin typeface="Times New Roman" panose="02020603050405020304" pitchFamily="18" charset="0"/>
                <a:ea typeface="Times New Roman" panose="02020603050405020304" pitchFamily="18" charset="0"/>
              </a:rPr>
              <a:t>U.O.C. Laboratorio Analisi</a:t>
            </a:r>
            <a:r>
              <a:rPr lang="it-IT" sz="1300" b="1" i="1" baseline="30000" dirty="0">
                <a:solidFill>
                  <a:srgbClr val="000000"/>
                </a:solidFill>
                <a:effectLst/>
                <a:latin typeface="Times New Roman" panose="02020603050405020304" pitchFamily="18" charset="0"/>
                <a:ea typeface="Times New Roman" panose="02020603050405020304" pitchFamily="18" charset="0"/>
              </a:rPr>
              <a:t>1</a:t>
            </a:r>
            <a:r>
              <a:rPr lang="it-IT" sz="1300" b="1" i="1" dirty="0">
                <a:solidFill>
                  <a:srgbClr val="000000"/>
                </a:solidFill>
                <a:effectLst/>
                <a:latin typeface="Times New Roman" panose="02020603050405020304" pitchFamily="18" charset="0"/>
                <a:ea typeface="Times New Roman" panose="02020603050405020304" pitchFamily="18" charset="0"/>
              </a:rPr>
              <a:t>, U.O.C. Neurologia</a:t>
            </a:r>
            <a:r>
              <a:rPr lang="it-IT" sz="1300" b="1" i="1" baseline="30000" dirty="0">
                <a:solidFill>
                  <a:srgbClr val="000000"/>
                </a:solidFill>
                <a:effectLst/>
                <a:latin typeface="Times New Roman" panose="02020603050405020304" pitchFamily="18" charset="0"/>
                <a:ea typeface="Times New Roman" panose="02020603050405020304" pitchFamily="18" charset="0"/>
              </a:rPr>
              <a:t>2</a:t>
            </a:r>
            <a:r>
              <a:rPr lang="it-IT" sz="1300" b="1" i="1" dirty="0">
                <a:solidFill>
                  <a:srgbClr val="000000"/>
                </a:solidFill>
                <a:effectLst/>
                <a:latin typeface="Times New Roman" panose="02020603050405020304" pitchFamily="18" charset="0"/>
                <a:ea typeface="Times New Roman" panose="02020603050405020304" pitchFamily="18" charset="0"/>
              </a:rPr>
              <a:t>, </a:t>
            </a:r>
            <a:r>
              <a:rPr lang="it-IT" sz="1300" dirty="0">
                <a:effectLst/>
                <a:latin typeface="Times New Roman" panose="02020603050405020304" pitchFamily="18" charset="0"/>
                <a:ea typeface="Times New Roman" panose="02020603050405020304" pitchFamily="18" charset="0"/>
              </a:rPr>
              <a:t/>
            </a:r>
            <a:br>
              <a:rPr lang="it-IT" sz="1300" dirty="0">
                <a:effectLst/>
                <a:latin typeface="Times New Roman" panose="02020603050405020304" pitchFamily="18" charset="0"/>
                <a:ea typeface="Times New Roman" panose="02020603050405020304" pitchFamily="18" charset="0"/>
              </a:rPr>
            </a:br>
            <a:r>
              <a:rPr lang="it-IT" sz="1300" b="1" i="1" dirty="0">
                <a:solidFill>
                  <a:srgbClr val="000000"/>
                </a:solidFill>
                <a:effectLst/>
                <a:latin typeface="Times New Roman" panose="02020603050405020304" pitchFamily="18" charset="0"/>
                <a:ea typeface="Times New Roman" panose="02020603050405020304" pitchFamily="18" charset="0"/>
              </a:rPr>
              <a:t>Grande Ospedale Metropolitano, Bianchi-</a:t>
            </a:r>
            <a:r>
              <a:rPr lang="it-IT" sz="1300" b="1" i="1" dirty="0" err="1">
                <a:solidFill>
                  <a:srgbClr val="000000"/>
                </a:solidFill>
                <a:effectLst/>
                <a:latin typeface="Times New Roman" panose="02020603050405020304" pitchFamily="18" charset="0"/>
                <a:ea typeface="Times New Roman" panose="02020603050405020304" pitchFamily="18" charset="0"/>
              </a:rPr>
              <a:t>Melacrino</a:t>
            </a:r>
            <a:r>
              <a:rPr lang="it-IT" sz="1300" b="1" i="1" dirty="0">
                <a:solidFill>
                  <a:srgbClr val="000000"/>
                </a:solidFill>
                <a:effectLst/>
                <a:latin typeface="Times New Roman" panose="02020603050405020304" pitchFamily="18" charset="0"/>
                <a:ea typeface="Times New Roman" panose="02020603050405020304" pitchFamily="18" charset="0"/>
              </a:rPr>
              <a:t>-Morelli,  Reggio Calabria</a:t>
            </a:r>
            <a:r>
              <a:rPr lang="it-IT" sz="1300" dirty="0">
                <a:effectLst/>
                <a:latin typeface="Times New Roman" panose="02020603050405020304" pitchFamily="18" charset="0"/>
                <a:ea typeface="Times New Roman" panose="02020603050405020304" pitchFamily="18" charset="0"/>
              </a:rPr>
              <a:t/>
            </a:r>
            <a:br>
              <a:rPr lang="it-IT" sz="1300" dirty="0">
                <a:effectLst/>
                <a:latin typeface="Times New Roman" panose="02020603050405020304" pitchFamily="18" charset="0"/>
                <a:ea typeface="Times New Roman" panose="02020603050405020304" pitchFamily="18" charset="0"/>
              </a:rPr>
            </a:br>
            <a:endParaRPr lang="it-IT" sz="1300" dirty="0"/>
          </a:p>
        </p:txBody>
      </p:sp>
      <p:sp>
        <p:nvSpPr>
          <p:cNvPr id="3" name="Segnaposto contenuto 2"/>
          <p:cNvSpPr>
            <a:spLocks noGrp="1"/>
          </p:cNvSpPr>
          <p:nvPr>
            <p:ph idx="1"/>
          </p:nvPr>
        </p:nvSpPr>
        <p:spPr>
          <a:xfrm>
            <a:off x="285720" y="3429000"/>
            <a:ext cx="8689062" cy="2989498"/>
          </a:xfrm>
        </p:spPr>
        <p:txBody>
          <a:bodyPr>
            <a:normAutofit fontScale="25000" lnSpcReduction="20000"/>
          </a:bodyPr>
          <a:lstStyle/>
          <a:p>
            <a:pPr marL="0" indent="0">
              <a:buNone/>
            </a:pPr>
            <a:endParaRPr lang="it-IT" sz="5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it-IT" sz="56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PREMESSA </a:t>
            </a:r>
            <a:endPar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In un'ampia e dettagliata revisione della letteratura, le proporzioni epidemiche raggiunte dalla condizione di deficit di vitamina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25-OH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nel mondo, hanno evidenziato che  la possibilità di avere livelli bassi di vitamina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25-OH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nel sangue, possa influenzare negativamente lo sviluppo di patologie neurodegenerative, come la Sclerosi multipla e l’Encefalite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A</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utoimmune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(1). Gli studi sulla relazione fra il sistema nervoso e la vitamina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25-OH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hanno messo in evidenza la grande quantità di processi regolati da questa vitamina, tra i quali spicca  la qualità dei processi cognitivi come la difficoltà di concentrazione, perdita della memoria, fatica nel trattenere ed elaborare informazioni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nuove (4).</a:t>
            </a:r>
            <a:endPar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endParaRPr>
          </a:p>
          <a:p>
            <a:pPr marL="0" indent="0" algn="just">
              <a:lnSpc>
                <a:spcPct val="120000"/>
              </a:lnSpc>
              <a:spcBef>
                <a:spcPts val="0"/>
              </a:spcBef>
              <a:buNone/>
            </a:pP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 stato dimostrato inoltre che la Vit</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D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25-OH ha il ruolo immunologico di sopprimere l’espressione dei recettori </a:t>
            </a:r>
            <a:r>
              <a:rPr lang="it-IT" sz="5600" i="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Tool Like</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sui monociti e macrofagi e di inibire la produzione di alcune citochine infiammatorie come le IL2, IL 6, IL 17, IL 22, </a:t>
            </a:r>
            <a:r>
              <a:rPr lang="it-IT" sz="5600" dirty="0" err="1"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IFN</a:t>
            </a:r>
            <a:r>
              <a:rPr lang="it-IT" sz="5600" dirty="0" err="1" smtClean="0">
                <a:solidFill>
                  <a:schemeClr val="bg1"/>
                </a:solidFill>
                <a:latin typeface="Symbol" pitchFamily="18" charset="2"/>
                <a:ea typeface="Calibri" panose="020F0502020204030204" pitchFamily="34" charset="0"/>
                <a:cs typeface="Times New Roman" panose="02020603050405020304" pitchFamily="18" charset="0"/>
              </a:rPr>
              <a:t>g</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it-IT" sz="5600" dirty="0" err="1">
                <a:solidFill>
                  <a:schemeClr val="bg1"/>
                </a:solidFill>
                <a:latin typeface="Times New Roman" panose="02020603050405020304" pitchFamily="18" charset="0"/>
                <a:ea typeface="Calibri" panose="020F0502020204030204" pitchFamily="34" charset="0"/>
                <a:cs typeface="Times New Roman" panose="02020603050405020304" pitchFamily="18" charset="0"/>
              </a:rPr>
              <a:t>TNF</a:t>
            </a:r>
            <a:r>
              <a:rPr lang="it-IT" sz="5600" dirty="0" err="1">
                <a:solidFill>
                  <a:schemeClr val="bg1"/>
                </a:solidFill>
                <a:latin typeface="Symbol" pitchFamily="18" charset="2"/>
                <a:ea typeface="Calibri" panose="020F0502020204030204" pitchFamily="34" charset="0"/>
                <a:cs typeface="Times New Roman" panose="02020603050405020304" pitchFamily="18" charset="0"/>
              </a:rPr>
              <a:t>a</a:t>
            </a:r>
            <a:r>
              <a:rPr lang="it-IT" sz="5600" dirty="0">
                <a:solidFill>
                  <a:schemeClr val="bg1"/>
                </a:solidFill>
                <a:latin typeface="Symbol" pitchFamily="18" charset="2"/>
                <a:ea typeface="Calibri" panose="020F0502020204030204" pitchFamily="34" charset="0"/>
                <a:cs typeface="Times New Roman" panose="02020603050405020304" pitchFamily="18" charset="0"/>
              </a:rPr>
              <a:t>.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(2). Le patologie neurologiche autoimmuni considerate nel nostro studio sono la sclerosi multipla e le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Encefaliti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utoimmuni</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 La Sclerosi Multipla (SM) è una malattia infiammatoria cronica esclusiva del sistema nervoso centrale (SNC), a patogenesi autoimmune e prevalente coinvolgimento della sostanza bianca. Le </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Encefaliti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a:t>
            </a:r>
            <a:r>
              <a:rPr lang="it-IT" sz="56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utoimmuni </a:t>
            </a:r>
            <a:r>
              <a:rPr lang="it-IT" sz="56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(EA) sono un gruppo eterogeneo di malattie infiammatorie del SNC, ad esordio acuto o subacuto. Si manifestano comunemente con disturbi cognitivi, psicosi, alterazione dello stato di coscienza sino al coma, crisi epilettiche. </a:t>
            </a:r>
          </a:p>
          <a:p>
            <a:pPr marL="0" indent="0" algn="just">
              <a:buNone/>
            </a:pPr>
            <a:r>
              <a:rPr lang="it-IT" sz="5600" b="1" i="1" dirty="0">
                <a:latin typeface="Times New Roman" panose="02020603050405020304" pitchFamily="18" charset="0"/>
                <a:ea typeface="Calibri" panose="020F0502020204030204" pitchFamily="34" charset="0"/>
                <a:cs typeface="Times New Roman" panose="02020603050405020304" pitchFamily="18" charset="0"/>
              </a:rPr>
              <a:t> </a:t>
            </a:r>
            <a:endParaRPr lang="it-IT" sz="5600" dirty="0">
              <a:latin typeface="Times New Roman" panose="02020603050405020304" pitchFamily="18" charset="0"/>
              <a:ea typeface="Calibri" panose="020F0502020204030204" pitchFamily="34" charset="0"/>
              <a:cs typeface="Times New Roman" panose="02020603050405020304" pitchFamily="18" charset="0"/>
            </a:endParaRPr>
          </a:p>
          <a:p>
            <a:endParaRPr lang="it-IT" dirty="0"/>
          </a:p>
        </p:txBody>
      </p:sp>
      <p:pic>
        <p:nvPicPr>
          <p:cNvPr id="4" name="Immagine 3">
            <a:extLst>
              <a:ext uri="{FF2B5EF4-FFF2-40B4-BE49-F238E27FC236}">
                <a16:creationId xmlns:a16="http://schemas.microsoft.com/office/drawing/2014/main" xmlns="" id="{53E498F7-CB73-41D1-B42A-6F6B4F37771C}"/>
              </a:ext>
            </a:extLst>
          </p:cNvPr>
          <p:cNvPicPr>
            <a:picLocks noChangeAspect="1"/>
          </p:cNvPicPr>
          <p:nvPr/>
        </p:nvPicPr>
        <p:blipFill>
          <a:blip r:embed="rId2"/>
          <a:stretch>
            <a:fillRect/>
          </a:stretch>
        </p:blipFill>
        <p:spPr>
          <a:xfrm>
            <a:off x="6215074" y="571480"/>
            <a:ext cx="2928926" cy="622003"/>
          </a:xfrm>
          <a:prstGeom prst="rect">
            <a:avLst/>
          </a:prstGeom>
        </p:spPr>
      </p:pic>
      <p:pic>
        <p:nvPicPr>
          <p:cNvPr id="5" name="Immagine 4">
            <a:extLst>
              <a:ext uri="{FF2B5EF4-FFF2-40B4-BE49-F238E27FC236}">
                <a16:creationId xmlns:a16="http://schemas.microsoft.com/office/drawing/2014/main" xmlns="" id="{E54A12A8-B854-4DB6-B819-50CE688C5968}"/>
              </a:ext>
            </a:extLst>
          </p:cNvPr>
          <p:cNvPicPr>
            <a:picLocks noChangeAspect="1"/>
          </p:cNvPicPr>
          <p:nvPr/>
        </p:nvPicPr>
        <p:blipFill rotWithShape="1">
          <a:blip r:embed="rId3" cstate="print"/>
          <a:srcRect t="9998" b="48225"/>
          <a:stretch/>
        </p:blipFill>
        <p:spPr>
          <a:xfrm>
            <a:off x="142844" y="428604"/>
            <a:ext cx="2643206" cy="767054"/>
          </a:xfrm>
          <a:prstGeom prst="rect">
            <a:avLst/>
          </a:prstGeom>
        </p:spPr>
      </p:pic>
      <p:pic>
        <p:nvPicPr>
          <p:cNvPr id="6" name="Immagine 5">
            <a:extLst>
              <a:ext uri="{FF2B5EF4-FFF2-40B4-BE49-F238E27FC236}">
                <a16:creationId xmlns:a16="http://schemas.microsoft.com/office/drawing/2014/main" xmlns="" id="{1772B763-593E-4E2B-A92E-38329FE7D78D}"/>
              </a:ext>
            </a:extLst>
          </p:cNvPr>
          <p:cNvPicPr>
            <a:picLocks noChangeAspect="1"/>
          </p:cNvPicPr>
          <p:nvPr/>
        </p:nvPicPr>
        <p:blipFill rotWithShape="1">
          <a:blip r:embed="rId4"/>
          <a:srcRect l="33025" t="18414" r="-1"/>
          <a:stretch/>
        </p:blipFill>
        <p:spPr>
          <a:xfrm>
            <a:off x="2928926" y="214290"/>
            <a:ext cx="2190551" cy="994693"/>
          </a:xfrm>
          <a:prstGeom prst="rect">
            <a:avLst/>
          </a:prstGeom>
        </p:spPr>
      </p:pic>
      <p:pic>
        <p:nvPicPr>
          <p:cNvPr id="7" name="Immagine 6">
            <a:extLst>
              <a:ext uri="{FF2B5EF4-FFF2-40B4-BE49-F238E27FC236}">
                <a16:creationId xmlns:a16="http://schemas.microsoft.com/office/drawing/2014/main" xmlns="" id="{420006A5-F423-4821-9114-4F3F85989BA5}"/>
              </a:ext>
            </a:extLst>
          </p:cNvPr>
          <p:cNvPicPr>
            <a:picLocks noChangeAspect="1"/>
          </p:cNvPicPr>
          <p:nvPr/>
        </p:nvPicPr>
        <p:blipFill rotWithShape="1">
          <a:blip r:embed="rId4"/>
          <a:srcRect r="70070"/>
          <a:stretch/>
        </p:blipFill>
        <p:spPr>
          <a:xfrm>
            <a:off x="5143504" y="214290"/>
            <a:ext cx="966416" cy="994692"/>
          </a:xfrm>
          <a:prstGeom prst="rect">
            <a:avLst/>
          </a:prstGeom>
        </p:spPr>
      </p:pic>
      <p:sp>
        <p:nvSpPr>
          <p:cNvPr id="8" name="CasellaDiTesto 7">
            <a:extLst>
              <a:ext uri="{FF2B5EF4-FFF2-40B4-BE49-F238E27FC236}">
                <a16:creationId xmlns:a16="http://schemas.microsoft.com/office/drawing/2014/main" xmlns="" id="{AA0C6160-FFAE-4167-899C-131CE16A551C}"/>
              </a:ext>
            </a:extLst>
          </p:cNvPr>
          <p:cNvSpPr txBox="1"/>
          <p:nvPr/>
        </p:nvSpPr>
        <p:spPr>
          <a:xfrm>
            <a:off x="120055" y="1354414"/>
            <a:ext cx="8820471" cy="830997"/>
          </a:xfrm>
          <a:prstGeom prst="rect">
            <a:avLst/>
          </a:prstGeom>
          <a:noFill/>
        </p:spPr>
        <p:txBody>
          <a:bodyPr wrap="square" rtlCol="0">
            <a:spAutoFit/>
          </a:bodyPr>
          <a:lstStyle/>
          <a:p>
            <a:pPr algn="ctr"/>
            <a:endParaRPr lang="it-IT" sz="1600" b="1" i="1" dirty="0" smtClean="0">
              <a:solidFill>
                <a:schemeClr val="bg1"/>
              </a:solidFill>
              <a:effectLst/>
              <a:latin typeface="Times New Roman" panose="02020603050405020304" pitchFamily="18" charset="0"/>
              <a:ea typeface="Times New Roman" panose="02020603050405020304" pitchFamily="18" charset="0"/>
            </a:endParaRPr>
          </a:p>
          <a:p>
            <a:pPr algn="ctr"/>
            <a:r>
              <a:rPr lang="it-IT" sz="1600" b="1" i="1" dirty="0" smtClean="0">
                <a:solidFill>
                  <a:schemeClr val="bg1"/>
                </a:solidFill>
                <a:effectLst/>
                <a:latin typeface="Times New Roman" panose="02020603050405020304" pitchFamily="18" charset="0"/>
                <a:ea typeface="Times New Roman" panose="02020603050405020304" pitchFamily="18" charset="0"/>
              </a:rPr>
              <a:t>CORRELAZIONE </a:t>
            </a:r>
            <a:r>
              <a:rPr lang="it-IT" sz="1600" b="1" i="1" dirty="0">
                <a:solidFill>
                  <a:schemeClr val="bg1"/>
                </a:solidFill>
                <a:effectLst/>
                <a:latin typeface="Times New Roman" panose="02020603050405020304" pitchFamily="18" charset="0"/>
                <a:ea typeface="Times New Roman" panose="02020603050405020304" pitchFamily="18" charset="0"/>
              </a:rPr>
              <a:t>DEI LIVELLI PLASMATICI DI VITAMINA D25 OH  </a:t>
            </a:r>
          </a:p>
          <a:p>
            <a:pPr algn="ctr"/>
            <a:r>
              <a:rPr lang="it-IT" sz="1600" b="1" i="1" dirty="0">
                <a:solidFill>
                  <a:schemeClr val="bg1"/>
                </a:solidFill>
                <a:effectLst/>
                <a:latin typeface="Times New Roman" panose="02020603050405020304" pitchFamily="18" charset="0"/>
                <a:ea typeface="Times New Roman" panose="02020603050405020304" pitchFamily="18" charset="0"/>
              </a:rPr>
              <a:t>E MALATTIE NEUROLOGICHE</a:t>
            </a:r>
            <a:endParaRPr lang="it-IT"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gradFill flip="none" rotWithShape="1">
          <a:gsLst>
            <a:gs pos="70800">
              <a:srgbClr val="4BB3D5"/>
            </a:gs>
            <a:gs pos="10619">
              <a:schemeClr val="accent1">
                <a:lumMod val="40000"/>
                <a:lumOff val="60000"/>
              </a:schemeClr>
            </a:gs>
            <a:gs pos="36283">
              <a:schemeClr val="bg2">
                <a:tint val="97000"/>
                <a:hueMod val="92000"/>
                <a:satMod val="169000"/>
                <a:lumMod val="164000"/>
              </a:schemeClr>
            </a:gs>
            <a:gs pos="60000">
              <a:schemeClr val="bg2">
                <a:tint val="97000"/>
                <a:hueMod val="92000"/>
                <a:satMod val="169000"/>
                <a:lumMod val="164000"/>
              </a:schemeClr>
            </a:gs>
            <a:gs pos="100000">
              <a:schemeClr val="bg2">
                <a:shade val="96000"/>
                <a:satMod val="120000"/>
                <a:lumMod val="90000"/>
              </a:schemeClr>
            </a:gs>
          </a:gsLst>
          <a:lin ang="6120000" scaled="1"/>
          <a:tileRect/>
        </a:gra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1357298"/>
            <a:ext cx="6643702" cy="2428892"/>
          </a:xfrm>
        </p:spPr>
        <p:txBody>
          <a:bodyPr>
            <a:normAutofit fontScale="25000" lnSpcReduction="20000"/>
          </a:bodyPr>
          <a:lstStyle/>
          <a:p>
            <a:pPr marL="0" lvl="0" indent="0" algn="just" fontAlgn="base">
              <a:spcBef>
                <a:spcPct val="0"/>
              </a:spcBef>
              <a:spcAft>
                <a:spcPct val="0"/>
              </a:spcAft>
              <a:buNone/>
            </a:pPr>
            <a:r>
              <a:rPr kumimoji="0" lang="it-IT" sz="5600" b="1"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MATERIALI  E METODI</a:t>
            </a:r>
            <a:endParaRPr kumimoji="0" lang="it-IT" sz="56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eaLnBrk="0" fontAlgn="base" hangingPunct="0">
              <a:spcBef>
                <a:spcPct val="0"/>
              </a:spcBef>
              <a:spcAft>
                <a:spcPct val="0"/>
              </a:spcAft>
              <a:buNone/>
            </a:pPr>
            <a:r>
              <a:rPr kumimoji="0" lang="it-IT" sz="56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In ogni paziente esaminato, sono stati presi in considerazione: dati </a:t>
            </a:r>
            <a:r>
              <a:rPr kumimoji="0" lang="it-IT" sz="5600" b="0" i="0"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anagrafici, </a:t>
            </a:r>
            <a:r>
              <a:rPr kumimoji="0" lang="it-IT" sz="56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quali età e sesso; dati laboratoristici, ossia data del prelievo, reparto ed esame chimico-fisico del liquor, e  tramite metodica nefelometrica </a:t>
            </a:r>
            <a:r>
              <a:rPr kumimoji="0" lang="it-IT" sz="5600" b="0" i="0" u="none" strike="noStrike" cap="none" normalizeH="0" baseline="0" dirty="0" smtClean="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sono </a:t>
            </a:r>
            <a:r>
              <a:rPr kumimoji="0" lang="it-IT" sz="56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stati presi in considerazione i seguenti parametri:</a:t>
            </a:r>
          </a:p>
          <a:p>
            <a:pPr marL="0" lvl="0" indent="0" algn="just" eaLnBrk="0" fontAlgn="base" hangingPunct="0">
              <a:spcBef>
                <a:spcPct val="0"/>
              </a:spcBef>
              <a:spcAft>
                <a:spcPct val="0"/>
              </a:spcAft>
              <a:buNone/>
            </a:pPr>
            <a:r>
              <a:rPr kumimoji="0" lang="it-IT" sz="5600" b="0" i="0" u="none" strike="noStrike" cap="none" normalizeH="0" baseline="0" dirty="0">
                <a:ln>
                  <a:noFill/>
                </a:ln>
                <a:solidFill>
                  <a:schemeClr val="bg1"/>
                </a:solidFill>
                <a:effectLst/>
                <a:latin typeface="Times New Roman" panose="02020603050405020304" pitchFamily="18" charset="0"/>
                <a:ea typeface="Calibri" panose="020F0502020204030204" pitchFamily="34" charset="0"/>
                <a:cs typeface="Times New Roman" panose="02020603050405020304" pitchFamily="18" charset="0"/>
              </a:rPr>
              <a:t>• Quoziente Albuminico; </a:t>
            </a:r>
          </a:p>
          <a:p>
            <a:pPr marL="0" lvl="0" indent="0" algn="just" eaLnBrk="0" fontAlgn="base" hangingPunct="0">
              <a:spcBef>
                <a:spcPct val="0"/>
              </a:spcBef>
              <a:spcAft>
                <a:spcPct val="0"/>
              </a:spcAft>
              <a:buNone/>
            </a:pPr>
            <a:r>
              <a:rPr kumimoji="0" lang="it-IT" sz="5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IgG Index (Indice di Link); </a:t>
            </a:r>
            <a:endParaRPr kumimoji="0" lang="it-IT" sz="5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eaLnBrk="0" fontAlgn="base" hangingPunct="0">
              <a:spcBef>
                <a:spcPct val="0"/>
              </a:spcBef>
              <a:spcAft>
                <a:spcPct val="0"/>
              </a:spcAft>
              <a:buNone/>
            </a:pPr>
            <a:r>
              <a:rPr kumimoji="0" lang="it-IT" sz="5600" b="0" i="0" u="none" strike="noStrike" kern="0" cap="none" normalizeH="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Il </a:t>
            </a:r>
            <a:r>
              <a:rPr kumimoji="0" lang="it-IT" sz="5600" b="0" i="0" u="none" strike="noStrike" kern="0" cap="none" normalizeH="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quoziente albuminico è un parametro biochimico utilizzato per la diagnostica di malattie neurodegenerative, in quanto un suo aumento indica un danno a livello della barriera ematoencefalica</a:t>
            </a:r>
            <a:r>
              <a:rPr kumimoji="0" lang="it-IT" sz="5600" b="0"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endParaRPr kumimoji="0" lang="it-IT" sz="5600" b="0" i="0" u="none" strike="noStrike"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lvl="0" indent="0" algn="just" eaLnBrk="0" fontAlgn="base" hangingPunct="0">
              <a:lnSpc>
                <a:spcPct val="120000"/>
              </a:lnSpc>
              <a:spcBef>
                <a:spcPct val="0"/>
              </a:spcBef>
              <a:spcAft>
                <a:spcPct val="0"/>
              </a:spcAft>
              <a:buNone/>
            </a:pPr>
            <a:r>
              <a:rPr kumimoji="0" lang="it-IT" sz="5600" b="0" i="0" u="none" strike="noStrike" kern="0"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L’indice di Link o IgG index è il più utilizzato per fare diagnosi di sintesi intratecale di immunoglobuline di tipo IgG,  ed  è dato dal rapporto tra quoziente di IgG (</a:t>
            </a:r>
            <a:r>
              <a:rPr kumimoji="0" lang="it-IT" sz="5600" b="0" i="0" u="none" strike="noStrike" kern="0" cap="none" normalizeH="0" baseline="0" dirty="0" err="1">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QIgG</a:t>
            </a:r>
            <a:r>
              <a:rPr kumimoji="0" lang="it-IT" sz="5600" b="0" i="0" u="none" strike="noStrike" kern="0"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 quoziente albuminico (</a:t>
            </a:r>
            <a:r>
              <a:rPr kumimoji="0" lang="it-IT" sz="5600" b="0" i="0" u="none" strike="noStrike" kern="0" cap="none" normalizeH="0" baseline="0" dirty="0" err="1"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QAlb</a:t>
            </a:r>
            <a:r>
              <a:rPr kumimoji="0" lang="it-IT" sz="5600" b="0" i="0" u="none" strike="noStrike" kern="0"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(3</a:t>
            </a:r>
            <a:r>
              <a:rPr kumimoji="0" lang="it-IT" sz="5600" b="0" i="0" u="none" strike="noStrike" kern="0"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t>
            </a:r>
            <a:r>
              <a:rPr kumimoji="0" lang="it-IT" sz="5600" b="0" i="0" u="none" strike="noStrike" kern="0" cap="none" normalizeH="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a:t>
            </a:r>
            <a:r>
              <a:rPr kumimoji="0" lang="it-IT" sz="5600" b="0" i="0" u="none" strike="noStrike" kern="0"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È </a:t>
            </a:r>
            <a:r>
              <a:rPr kumimoji="0" lang="it-IT" sz="5600" b="0" i="0" u="none" strike="noStrike" kern="0"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un numero adimensionale, patologico per </a:t>
            </a:r>
            <a:r>
              <a:rPr kumimoji="0" lang="it-IT" sz="5600" b="0" i="0" u="none" strike="noStrike" kern="0" cap="none" normalizeH="0" baseline="0" dirty="0" smtClean="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valori </a:t>
            </a:r>
            <a:r>
              <a:rPr kumimoji="0" lang="it-IT" sz="5600" b="0" i="0" u="none" strike="noStrike" kern="0"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&gt;0,7. Un incremento dell’indice IgG è riscontrabile nel 70-90% dei pazienti con SM, anche se tale alterazione non è specifica della malattia. Fig.1</a:t>
            </a:r>
            <a:endParaRPr kumimoji="0" lang="it-IT" sz="5600" b="0" i="0" u="none" strike="noStrike" kern="0" cap="none" normalizeH="0" baseline="0" dirty="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it-IT" dirty="0"/>
          </a:p>
        </p:txBody>
      </p:sp>
      <p:pic>
        <p:nvPicPr>
          <p:cNvPr id="4" name="Immagine 3">
            <a:extLst>
              <a:ext uri="{FF2B5EF4-FFF2-40B4-BE49-F238E27FC236}">
                <a16:creationId xmlns:a16="http://schemas.microsoft.com/office/drawing/2014/main" xmlns="" id="{B9125DA9-C0F0-486A-B2D8-ED8207C7F5FA}"/>
              </a:ext>
            </a:extLst>
          </p:cNvPr>
          <p:cNvPicPr/>
          <p:nvPr/>
        </p:nvPicPr>
        <p:blipFill rotWithShape="1">
          <a:blip r:embed="rId2"/>
          <a:srcRect l="9399" t="5709" r="13583" b="3373"/>
          <a:stretch/>
        </p:blipFill>
        <p:spPr bwMode="auto">
          <a:xfrm>
            <a:off x="6715140" y="1214422"/>
            <a:ext cx="2256884" cy="2260252"/>
          </a:xfrm>
          <a:prstGeom prst="rect">
            <a:avLst/>
          </a:prstGeom>
          <a:noFill/>
          <a:ln w="9525">
            <a:noFill/>
            <a:miter lim="800000"/>
            <a:headEnd/>
            <a:tailEnd/>
          </a:ln>
        </p:spPr>
      </p:pic>
      <p:sp>
        <p:nvSpPr>
          <p:cNvPr id="7" name="Sottotitolo 2">
            <a:extLst>
              <a:ext uri="{FF2B5EF4-FFF2-40B4-BE49-F238E27FC236}">
                <a16:creationId xmlns:a16="http://schemas.microsoft.com/office/drawing/2014/main" xmlns="" id="{80545D74-34F9-4ECE-8802-CA10D3C3D3FC}"/>
              </a:ext>
            </a:extLst>
          </p:cNvPr>
          <p:cNvSpPr txBox="1">
            <a:spLocks/>
          </p:cNvSpPr>
          <p:nvPr/>
        </p:nvSpPr>
        <p:spPr>
          <a:xfrm>
            <a:off x="0" y="0"/>
            <a:ext cx="8786272" cy="1440157"/>
          </a:xfrm>
          <a:prstGeom prst="rect">
            <a:avLst/>
          </a:prstGeom>
        </p:spPr>
        <p:txBody>
          <a:bodyPr vert="horz" lIns="91440" tIns="45720" rIns="91440" bIns="45720" rtlCol="0">
            <a:normAutofit fontScale="4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it-IT" sz="3500" b="1"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OBIETTIVO DELLO STUDIO</a:t>
            </a:r>
          </a:p>
          <a:p>
            <a:pPr marL="0" indent="0" algn="just">
              <a:buNone/>
            </a:pP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L’obiettivo di questo studio </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è</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 </a:t>
            </a: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quello di confermare la relazione esistente tra patologie neurologiche, quali Sclerosi Multipla e Encefaliti Autoimmuni, e carenza dei livelli plasmatici di </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Vit. </a:t>
            </a: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25-OH </a:t>
            </a: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al fine di mettere in evidenza il ruolo di quest’ultima nella modulazione della risposta immunologica nei pazienti affetti da queste due patologie. A tale scopo sono stati effettuati dosaggi di </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Vit. </a:t>
            </a: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D </a:t>
            </a:r>
            <a:r>
              <a:rPr lang="it-IT" sz="3500" dirty="0" smtClean="0">
                <a:solidFill>
                  <a:schemeClr val="bg1"/>
                </a:solidFill>
                <a:latin typeface="Times New Roman" panose="02020603050405020304" pitchFamily="18" charset="0"/>
                <a:ea typeface="Calibri" panose="020F0502020204030204" pitchFamily="34" charset="0"/>
                <a:cs typeface="Times New Roman" panose="02020603050405020304" pitchFamily="18" charset="0"/>
              </a:rPr>
              <a:t>25-OH </a:t>
            </a:r>
            <a:r>
              <a:rPr lang="it-IT" sz="3500" dirty="0">
                <a:solidFill>
                  <a:schemeClr val="bg1"/>
                </a:solidFill>
                <a:latin typeface="Times New Roman" panose="02020603050405020304" pitchFamily="18" charset="0"/>
                <a:ea typeface="Calibri" panose="020F0502020204030204" pitchFamily="34" charset="0"/>
                <a:cs typeface="Times New Roman" panose="02020603050405020304" pitchFamily="18" charset="0"/>
              </a:rPr>
              <a:t>su 156 pazienti ricoverati presso l’UOC di Neurologia  del Grande Ospedale Metropolitano di Reggio Calabria, da gennaio 2022 a gennaio 2024.</a:t>
            </a:r>
          </a:p>
          <a:p>
            <a:endParaRPr lang="it-IT" dirty="0"/>
          </a:p>
        </p:txBody>
      </p:sp>
      <p:graphicFrame>
        <p:nvGraphicFramePr>
          <p:cNvPr id="8" name="Grafico 7">
            <a:extLst>
              <a:ext uri="{FF2B5EF4-FFF2-40B4-BE49-F238E27FC236}">
                <a16:creationId xmlns:a16="http://schemas.microsoft.com/office/drawing/2014/main" xmlns="" id="{2625685E-425C-4EE2-A6DB-E3ED4819B6BE}"/>
              </a:ext>
            </a:extLst>
          </p:cNvPr>
          <p:cNvGraphicFramePr>
            <a:graphicFrameLocks/>
          </p:cNvGraphicFramePr>
          <p:nvPr>
            <p:extLst>
              <p:ext uri="{D42A27DB-BD31-4B8C-83A1-F6EECF244321}">
                <p14:modId xmlns:p14="http://schemas.microsoft.com/office/powerpoint/2010/main" xmlns="" val="3583014525"/>
              </p:ext>
            </p:extLst>
          </p:nvPr>
        </p:nvGraphicFramePr>
        <p:xfrm>
          <a:off x="-900608" y="3928173"/>
          <a:ext cx="4572000" cy="2743200"/>
        </p:xfrm>
        <a:graphic>
          <a:graphicData uri="http://schemas.openxmlformats.org/drawingml/2006/chart">
            <c:chart xmlns:c="http://schemas.openxmlformats.org/drawingml/2006/chart" xmlns:r="http://schemas.openxmlformats.org/officeDocument/2006/relationships" r:id="rId3"/>
          </a:graphicData>
        </a:graphic>
      </p:graphicFrame>
      <p:sp>
        <p:nvSpPr>
          <p:cNvPr id="2" name="CasellaDiTesto 1">
            <a:extLst>
              <a:ext uri="{FF2B5EF4-FFF2-40B4-BE49-F238E27FC236}">
                <a16:creationId xmlns:a16="http://schemas.microsoft.com/office/drawing/2014/main" xmlns="" id="{6335DC6E-C3AF-40B8-A7BE-70724E551491}"/>
              </a:ext>
            </a:extLst>
          </p:cNvPr>
          <p:cNvSpPr txBox="1"/>
          <p:nvPr/>
        </p:nvSpPr>
        <p:spPr>
          <a:xfrm>
            <a:off x="6643702" y="3500438"/>
            <a:ext cx="2376264" cy="307777"/>
          </a:xfrm>
          <a:prstGeom prst="rect">
            <a:avLst/>
          </a:prstGeom>
          <a:noFill/>
        </p:spPr>
        <p:txBody>
          <a:bodyPr wrap="square" rtlCol="0">
            <a:spAutoFit/>
          </a:bodyPr>
          <a:lstStyle/>
          <a:p>
            <a:r>
              <a:rPr lang="it-IT" sz="1400" dirty="0">
                <a:solidFill>
                  <a:schemeClr val="bg1"/>
                </a:solidFill>
                <a:latin typeface="Times New Roman" panose="02020603050405020304" pitchFamily="18" charset="0"/>
                <a:cs typeface="Times New Roman" panose="02020603050405020304" pitchFamily="18" charset="0"/>
              </a:rPr>
              <a:t>Figura 1</a:t>
            </a:r>
          </a:p>
        </p:txBody>
      </p:sp>
      <p:sp>
        <p:nvSpPr>
          <p:cNvPr id="9" name="CasellaDiTesto 8">
            <a:extLst>
              <a:ext uri="{FF2B5EF4-FFF2-40B4-BE49-F238E27FC236}">
                <a16:creationId xmlns:a16="http://schemas.microsoft.com/office/drawing/2014/main" xmlns="" id="{8DA303FE-EE7A-4AA5-8A5F-ADFE7E895E41}"/>
              </a:ext>
            </a:extLst>
          </p:cNvPr>
          <p:cNvSpPr txBox="1"/>
          <p:nvPr/>
        </p:nvSpPr>
        <p:spPr>
          <a:xfrm>
            <a:off x="107504" y="6517484"/>
            <a:ext cx="1368152" cy="307777"/>
          </a:xfrm>
          <a:prstGeom prst="rect">
            <a:avLst/>
          </a:prstGeom>
          <a:noFill/>
        </p:spPr>
        <p:txBody>
          <a:bodyPr wrap="square" rtlCol="0">
            <a:spAutoFit/>
          </a:bodyPr>
          <a:lstStyle/>
          <a:p>
            <a:r>
              <a:rPr lang="it-IT" sz="1400" dirty="0">
                <a:solidFill>
                  <a:schemeClr val="tx2"/>
                </a:solidFill>
                <a:latin typeface="Times New Roman" panose="02020603050405020304" pitchFamily="18" charset="0"/>
                <a:cs typeface="Times New Roman" panose="02020603050405020304" pitchFamily="18" charset="0"/>
              </a:rPr>
              <a:t>Figura 2</a:t>
            </a:r>
          </a:p>
        </p:txBody>
      </p:sp>
      <p:sp>
        <p:nvSpPr>
          <p:cNvPr id="10" name="CasellaDiTesto 9"/>
          <p:cNvSpPr txBox="1"/>
          <p:nvPr/>
        </p:nvSpPr>
        <p:spPr>
          <a:xfrm>
            <a:off x="2643174" y="4000504"/>
            <a:ext cx="6357982" cy="3018775"/>
          </a:xfrm>
          <a:prstGeom prst="rect">
            <a:avLst/>
          </a:prstGeom>
          <a:noFill/>
        </p:spPr>
        <p:txBody>
          <a:bodyPr wrap="square" rtlCol="0">
            <a:spAutoFit/>
          </a:bodyPr>
          <a:lstStyle/>
          <a:p>
            <a:pPr algn="just">
              <a:spcAft>
                <a:spcPts val="500"/>
              </a:spcAft>
            </a:pPr>
            <a:r>
              <a:rPr lang="it-IT" sz="1400" kern="0" dirty="0" smtClean="0">
                <a:solidFill>
                  <a:schemeClr val="bg1"/>
                </a:solidFill>
                <a:latin typeface="Times New Roman" pitchFamily="18" charset="0"/>
                <a:ea typeface="Calibri" panose="020F0502020204030204" pitchFamily="34" charset="0"/>
                <a:cs typeface="Times New Roman" pitchFamily="18" charset="0"/>
              </a:rPr>
              <a:t>II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gold</a:t>
            </a:r>
            <a:r>
              <a:rPr lang="it-IT" sz="1400" kern="0" dirty="0" smtClean="0">
                <a:solidFill>
                  <a:schemeClr val="bg1"/>
                </a:solidFill>
                <a:latin typeface="Times New Roman" pitchFamily="18" charset="0"/>
                <a:ea typeface="Calibri" panose="020F0502020204030204" pitchFamily="34" charset="0"/>
                <a:cs typeface="Times New Roman" pitchFamily="18" charset="0"/>
              </a:rPr>
              <a:t> standard per fare diagnosi di SM e EA è l'</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Isoelettrofocusing</a:t>
            </a:r>
            <a:r>
              <a:rPr lang="it-IT" sz="1400" kern="0" dirty="0" smtClean="0">
                <a:solidFill>
                  <a:schemeClr val="bg1"/>
                </a:solidFill>
                <a:latin typeface="Times New Roman" pitchFamily="18" charset="0"/>
                <a:ea typeface="Calibri" panose="020F0502020204030204" pitchFamily="34" charset="0"/>
                <a:cs typeface="Times New Roman" pitchFamily="18" charset="0"/>
              </a:rPr>
              <a:t> (IEF) delle proteine del liquor cefalorachidiano (LCR) e del siero, che consente di dimostrare la presenza di bande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oligoclonali</a:t>
            </a:r>
            <a:r>
              <a:rPr lang="it-IT" sz="1400" kern="0" dirty="0" smtClean="0">
                <a:solidFill>
                  <a:schemeClr val="bg1"/>
                </a:solidFill>
                <a:latin typeface="Times New Roman" pitchFamily="18" charset="0"/>
                <a:ea typeface="Calibri" panose="020F0502020204030204" pitchFamily="34" charset="0"/>
                <a:cs typeface="Times New Roman" pitchFamily="18" charset="0"/>
              </a:rPr>
              <a:t> (OCB). Nel Caso di Sclerosi Multipla si avrà il pattern di </a:t>
            </a:r>
            <a:r>
              <a:rPr lang="it-IT" sz="1400" b="1" kern="0" dirty="0" smtClean="0">
                <a:solidFill>
                  <a:schemeClr val="bg1"/>
                </a:solidFill>
                <a:latin typeface="Times New Roman" pitchFamily="18" charset="0"/>
                <a:ea typeface="Calibri" panose="020F0502020204030204" pitchFamily="34" charset="0"/>
                <a:cs typeface="Times New Roman" pitchFamily="18" charset="0"/>
              </a:rPr>
              <a:t>Tipo 2</a:t>
            </a:r>
            <a:r>
              <a:rPr lang="it-IT" sz="1400" kern="0" dirty="0" smtClean="0">
                <a:solidFill>
                  <a:schemeClr val="bg1"/>
                </a:solidFill>
                <a:latin typeface="Times New Roman" pitchFamily="18" charset="0"/>
                <a:ea typeface="Calibri" panose="020F0502020204030204" pitchFamily="34" charset="0"/>
                <a:cs typeface="Times New Roman" pitchFamily="18" charset="0"/>
              </a:rPr>
              <a:t> quale indice di sintesi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intratecale</a:t>
            </a:r>
            <a:r>
              <a:rPr lang="it-IT" sz="1400" kern="0" dirty="0" smtClean="0">
                <a:solidFill>
                  <a:schemeClr val="bg1"/>
                </a:solidFill>
                <a:latin typeface="Times New Roman" pitchFamily="18" charset="0"/>
                <a:ea typeface="Calibri" panose="020F0502020204030204" pitchFamily="34" charset="0"/>
                <a:cs typeface="Times New Roman" pitchFamily="18" charset="0"/>
              </a:rPr>
              <a:t> di immunoglobuline di tipo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IgG</a:t>
            </a:r>
            <a:r>
              <a:rPr lang="it-IT" sz="1400" kern="0" dirty="0" smtClean="0">
                <a:solidFill>
                  <a:schemeClr val="bg1"/>
                </a:solidFill>
                <a:latin typeface="Times New Roman" pitchFamily="18" charset="0"/>
                <a:ea typeface="Calibri" panose="020F0502020204030204" pitchFamily="34" charset="0"/>
                <a:cs typeface="Times New Roman" pitchFamily="18" charset="0"/>
              </a:rPr>
              <a:t> con la presenza di bande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oligoclonali</a:t>
            </a:r>
            <a:r>
              <a:rPr lang="it-IT" sz="1400" kern="0" dirty="0" smtClean="0">
                <a:solidFill>
                  <a:schemeClr val="bg1"/>
                </a:solidFill>
                <a:latin typeface="Times New Roman" pitchFamily="18" charset="0"/>
                <a:ea typeface="Calibri" panose="020F0502020204030204" pitchFamily="34" charset="0"/>
                <a:cs typeface="Times New Roman" pitchFamily="18" charset="0"/>
              </a:rPr>
              <a:t> solo nel liquor e non nel siero, a conferma che il processo infiammatorio/autoimmune riguarda solo il SNC. Nelle encefaliti autoimmuni, si evidenzia la presenza di bande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oligoclonali</a:t>
            </a:r>
            <a:r>
              <a:rPr lang="it-IT" sz="1400" kern="0" dirty="0" smtClean="0">
                <a:solidFill>
                  <a:schemeClr val="bg1"/>
                </a:solidFill>
                <a:latin typeface="Times New Roman" pitchFamily="18" charset="0"/>
                <a:ea typeface="Calibri" panose="020F0502020204030204" pitchFamily="34" charset="0"/>
                <a:cs typeface="Times New Roman" pitchFamily="18" charset="0"/>
              </a:rPr>
              <a:t> (OCB) sia nel siero che nel liquor, ma presenti  in quest’ultimo in quantità maggiore, pattern di </a:t>
            </a:r>
            <a:r>
              <a:rPr lang="it-IT" sz="1400" b="1" kern="0" dirty="0" smtClean="0">
                <a:solidFill>
                  <a:schemeClr val="bg1"/>
                </a:solidFill>
                <a:latin typeface="Times New Roman" pitchFamily="18" charset="0"/>
                <a:ea typeface="Calibri" panose="020F0502020204030204" pitchFamily="34" charset="0"/>
                <a:cs typeface="Times New Roman" pitchFamily="18" charset="0"/>
              </a:rPr>
              <a:t>Tipo 3</a:t>
            </a:r>
            <a:r>
              <a:rPr lang="it-IT" sz="1400" kern="0" dirty="0" smtClean="0">
                <a:solidFill>
                  <a:schemeClr val="bg1"/>
                </a:solidFill>
                <a:latin typeface="Times New Roman" pitchFamily="18" charset="0"/>
                <a:ea typeface="Calibri" panose="020F0502020204030204" pitchFamily="34" charset="0"/>
                <a:cs typeface="Times New Roman" pitchFamily="18" charset="0"/>
              </a:rPr>
              <a:t>, mentre il pattern di </a:t>
            </a:r>
            <a:r>
              <a:rPr lang="it-IT" sz="1400" b="1" kern="0" dirty="0" smtClean="0">
                <a:solidFill>
                  <a:schemeClr val="bg1"/>
                </a:solidFill>
                <a:latin typeface="Times New Roman" pitchFamily="18" charset="0"/>
                <a:ea typeface="Calibri" panose="020F0502020204030204" pitchFamily="34" charset="0"/>
                <a:cs typeface="Times New Roman" pitchFamily="18" charset="0"/>
              </a:rPr>
              <a:t>Tipo 1</a:t>
            </a:r>
            <a:r>
              <a:rPr lang="it-IT" sz="1400" kern="0" dirty="0" smtClean="0">
                <a:solidFill>
                  <a:schemeClr val="bg1"/>
                </a:solidFill>
                <a:latin typeface="Times New Roman" pitchFamily="18" charset="0"/>
                <a:ea typeface="Calibri" panose="020F0502020204030204" pitchFamily="34" charset="0"/>
                <a:cs typeface="Times New Roman" pitchFamily="18" charset="0"/>
              </a:rPr>
              <a:t> è caratterizzato dall’assenza di bande </a:t>
            </a:r>
            <a:r>
              <a:rPr lang="it-IT" sz="1400" kern="0" dirty="0" err="1" smtClean="0">
                <a:solidFill>
                  <a:schemeClr val="bg1"/>
                </a:solidFill>
                <a:latin typeface="Times New Roman" pitchFamily="18" charset="0"/>
                <a:ea typeface="Calibri" panose="020F0502020204030204" pitchFamily="34" charset="0"/>
                <a:cs typeface="Times New Roman" pitchFamily="18" charset="0"/>
              </a:rPr>
              <a:t>oligoclonali</a:t>
            </a:r>
            <a:r>
              <a:rPr lang="it-IT" sz="1400" kern="0" dirty="0" smtClean="0">
                <a:solidFill>
                  <a:schemeClr val="bg1"/>
                </a:solidFill>
                <a:latin typeface="Times New Roman" pitchFamily="18" charset="0"/>
                <a:ea typeface="Calibri" panose="020F0502020204030204" pitchFamily="34" charset="0"/>
                <a:cs typeface="Times New Roman" pitchFamily="18" charset="0"/>
              </a:rPr>
              <a:t> sia nel siero che nel liquor. </a:t>
            </a:r>
            <a:r>
              <a:rPr lang="it-IT" sz="1400" kern="0" dirty="0" smtClean="0">
                <a:solidFill>
                  <a:schemeClr val="bg1"/>
                </a:solidFill>
                <a:latin typeface="Times New Roman" pitchFamily="18" charset="0"/>
                <a:ea typeface="Calibri" panose="020F0502020204030204" pitchFamily="34" charset="0"/>
                <a:cs typeface="Times New Roman" pitchFamily="18" charset="0"/>
              </a:rPr>
              <a:t>Tra </a:t>
            </a:r>
            <a:r>
              <a:rPr lang="it-IT" sz="1400" kern="0" dirty="0" smtClean="0">
                <a:solidFill>
                  <a:schemeClr val="bg1"/>
                </a:solidFill>
                <a:latin typeface="Times New Roman" pitchFamily="18" charset="0"/>
                <a:ea typeface="Calibri" panose="020F0502020204030204" pitchFamily="34" charset="0"/>
                <a:cs typeface="Times New Roman" pitchFamily="18" charset="0"/>
              </a:rPr>
              <a:t>i 156 pazienti reclutati, 71 presentano il pattern di tipo 2,  33 pazienti il pattern di tipo 3 e 42 pazienti il pattern di tipo 1. </a:t>
            </a:r>
            <a:r>
              <a:rPr lang="it-IT" sz="1400" kern="0" dirty="0" smtClean="0">
                <a:solidFill>
                  <a:schemeClr val="bg1"/>
                </a:solidFill>
                <a:latin typeface="Times New Roman" pitchFamily="18" charset="0"/>
                <a:ea typeface="Calibri" panose="020F0502020204030204" pitchFamily="34" charset="0"/>
                <a:cs typeface="Times New Roman" pitchFamily="18" charset="0"/>
              </a:rPr>
              <a:t>Fig.2 Il </a:t>
            </a:r>
            <a:r>
              <a:rPr lang="it-IT" sz="1400" kern="0" dirty="0" smtClean="0">
                <a:solidFill>
                  <a:schemeClr val="bg1"/>
                </a:solidFill>
                <a:latin typeface="Times New Roman" pitchFamily="18" charset="0"/>
                <a:ea typeface="Calibri" panose="020F0502020204030204" pitchFamily="34" charset="0"/>
                <a:cs typeface="Times New Roman" pitchFamily="18" charset="0"/>
              </a:rPr>
              <a:t>dosaggio della  Vit. D 25-OH è stato eseguito mediante tecnica di chemiluminescenza nel siero dei 156 pazienti.</a:t>
            </a:r>
          </a:p>
          <a:p>
            <a:endParaRPr lang="it-IT"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0"/>
            <a:ext cx="4864624" cy="2771059"/>
          </a:xfrm>
        </p:spPr>
        <p:txBody>
          <a:bodyPr>
            <a:normAutofit fontScale="70000" lnSpcReduction="20000"/>
          </a:bodyPr>
          <a:lstStyle/>
          <a:p>
            <a:pPr marL="0" indent="0" algn="just">
              <a:buNone/>
            </a:pPr>
            <a:r>
              <a:rPr lang="it-IT" b="1" dirty="0">
                <a:solidFill>
                  <a:schemeClr val="bg1"/>
                </a:solidFill>
                <a:latin typeface="Times New Roman" panose="02020603050405020304" pitchFamily="18" charset="0"/>
                <a:cs typeface="Times New Roman" panose="02020603050405020304" pitchFamily="18" charset="0"/>
              </a:rPr>
              <a:t>RISULTATI </a:t>
            </a:r>
          </a:p>
          <a:p>
            <a:pPr marL="0" indent="0" algn="just">
              <a:buNone/>
            </a:pPr>
            <a:r>
              <a:rPr lang="it-IT" dirty="0">
                <a:solidFill>
                  <a:schemeClr val="bg1"/>
                </a:solidFill>
                <a:latin typeface="Times New Roman" panose="02020603050405020304" pitchFamily="18" charset="0"/>
                <a:cs typeface="Times New Roman" panose="02020603050405020304" pitchFamily="18" charset="0"/>
              </a:rPr>
              <a:t> I valori di riferimento della concentrazione di </a:t>
            </a:r>
            <a:r>
              <a:rPr lang="it-IT" dirty="0" smtClean="0">
                <a:solidFill>
                  <a:schemeClr val="bg1"/>
                </a:solidFill>
                <a:latin typeface="Times New Roman" panose="02020603050405020304" pitchFamily="18" charset="0"/>
                <a:cs typeface="Times New Roman" panose="02020603050405020304" pitchFamily="18" charset="0"/>
              </a:rPr>
              <a:t>Vit</a:t>
            </a:r>
            <a:r>
              <a:rPr lang="it-IT" dirty="0" smtClean="0">
                <a:solidFill>
                  <a:schemeClr val="bg1"/>
                </a:solidFill>
                <a:latin typeface="Times New Roman" panose="02020603050405020304" pitchFamily="18" charset="0"/>
                <a:cs typeface="Times New Roman" panose="02020603050405020304" pitchFamily="18" charset="0"/>
              </a:rPr>
              <a:t>. </a:t>
            </a:r>
            <a:r>
              <a:rPr lang="it-IT" dirty="0" smtClean="0">
                <a:solidFill>
                  <a:schemeClr val="bg1"/>
                </a:solidFill>
                <a:latin typeface="Times New Roman" panose="02020603050405020304" pitchFamily="18" charset="0"/>
                <a:cs typeface="Times New Roman" panose="02020603050405020304" pitchFamily="18" charset="0"/>
              </a:rPr>
              <a:t>D </a:t>
            </a:r>
            <a:r>
              <a:rPr lang="it-IT" dirty="0">
                <a:solidFill>
                  <a:schemeClr val="bg1"/>
                </a:solidFill>
                <a:latin typeface="Times New Roman" panose="02020603050405020304" pitchFamily="18" charset="0"/>
                <a:cs typeface="Times New Roman" panose="02020603050405020304" pitchFamily="18" charset="0"/>
              </a:rPr>
              <a:t>25-OH seconda la metodica utilizzata oscillano  tra </a:t>
            </a:r>
            <a:r>
              <a:rPr lang="it-IT" dirty="0" smtClean="0">
                <a:solidFill>
                  <a:schemeClr val="bg1"/>
                </a:solidFill>
                <a:latin typeface="Times New Roman" panose="02020603050405020304" pitchFamily="18" charset="0"/>
                <a:cs typeface="Times New Roman" panose="02020603050405020304" pitchFamily="18" charset="0"/>
              </a:rPr>
              <a:t>50-250 </a:t>
            </a:r>
            <a:r>
              <a:rPr lang="it-IT" dirty="0" err="1">
                <a:solidFill>
                  <a:schemeClr val="bg1"/>
                </a:solidFill>
                <a:latin typeface="Times New Roman" panose="02020603050405020304" pitchFamily="18" charset="0"/>
                <a:cs typeface="Times New Roman" panose="02020603050405020304" pitchFamily="18" charset="0"/>
              </a:rPr>
              <a:t>nmol</a:t>
            </a:r>
            <a:r>
              <a:rPr lang="it-IT" dirty="0">
                <a:solidFill>
                  <a:schemeClr val="bg1"/>
                </a:solidFill>
                <a:latin typeface="Times New Roman" panose="02020603050405020304" pitchFamily="18" charset="0"/>
                <a:cs typeface="Times New Roman" panose="02020603050405020304" pitchFamily="18" charset="0"/>
              </a:rPr>
              <a:t>/L; valori inferiori a 50 </a:t>
            </a:r>
            <a:r>
              <a:rPr lang="it-IT" dirty="0" err="1">
                <a:solidFill>
                  <a:schemeClr val="bg1"/>
                </a:solidFill>
                <a:latin typeface="Times New Roman" panose="02020603050405020304" pitchFamily="18" charset="0"/>
                <a:cs typeface="Times New Roman" panose="02020603050405020304" pitchFamily="18" charset="0"/>
              </a:rPr>
              <a:t>nmol</a:t>
            </a:r>
            <a:r>
              <a:rPr lang="it-IT" dirty="0">
                <a:solidFill>
                  <a:schemeClr val="bg1"/>
                </a:solidFill>
                <a:latin typeface="Times New Roman" panose="02020603050405020304" pitchFamily="18" charset="0"/>
                <a:cs typeface="Times New Roman" panose="02020603050405020304" pitchFamily="18" charset="0"/>
              </a:rPr>
              <a:t>/L sono indice di carenza di </a:t>
            </a:r>
            <a:r>
              <a:rPr lang="it-IT" dirty="0" smtClean="0">
                <a:solidFill>
                  <a:schemeClr val="bg1"/>
                </a:solidFill>
                <a:latin typeface="Times New Roman" panose="02020603050405020304" pitchFamily="18" charset="0"/>
                <a:cs typeface="Times New Roman" panose="02020603050405020304" pitchFamily="18" charset="0"/>
              </a:rPr>
              <a:t>Vit. </a:t>
            </a:r>
            <a:r>
              <a:rPr lang="it-IT" dirty="0">
                <a:solidFill>
                  <a:schemeClr val="bg1"/>
                </a:solidFill>
                <a:latin typeface="Times New Roman" panose="02020603050405020304" pitchFamily="18" charset="0"/>
                <a:cs typeface="Times New Roman" panose="02020603050405020304" pitchFamily="18" charset="0"/>
              </a:rPr>
              <a:t>D 25-OH, mentre valori superiori a 250 </a:t>
            </a:r>
            <a:r>
              <a:rPr lang="it-IT" dirty="0" err="1">
                <a:solidFill>
                  <a:schemeClr val="bg1"/>
                </a:solidFill>
                <a:latin typeface="Times New Roman" panose="02020603050405020304" pitchFamily="18" charset="0"/>
                <a:cs typeface="Times New Roman" panose="02020603050405020304" pitchFamily="18" charset="0"/>
              </a:rPr>
              <a:t>nmol</a:t>
            </a:r>
            <a:r>
              <a:rPr lang="it-IT" dirty="0">
                <a:solidFill>
                  <a:schemeClr val="bg1"/>
                </a:solidFill>
                <a:latin typeface="Times New Roman" panose="02020603050405020304" pitchFamily="18" charset="0"/>
                <a:cs typeface="Times New Roman" panose="02020603050405020304" pitchFamily="18" charset="0"/>
              </a:rPr>
              <a:t>/L sono considerati tossici.</a:t>
            </a:r>
          </a:p>
          <a:p>
            <a:pPr marL="0" indent="0" algn="just">
              <a:buNone/>
            </a:pPr>
            <a:r>
              <a:rPr lang="it-IT" dirty="0">
                <a:solidFill>
                  <a:schemeClr val="bg1"/>
                </a:solidFill>
                <a:latin typeface="Times New Roman" panose="02020603050405020304" pitchFamily="18" charset="0"/>
                <a:cs typeface="Times New Roman" panose="02020603050405020304" pitchFamily="18" charset="0"/>
              </a:rPr>
              <a:t>Sulla base dei dati ottenuti abbiamo riscontrato che sia i pazienti con pattern di tipo 2 che di tipo 3 presentano un deficit di  </a:t>
            </a:r>
            <a:r>
              <a:rPr lang="it-IT" dirty="0" smtClean="0">
                <a:solidFill>
                  <a:schemeClr val="bg1"/>
                </a:solidFill>
                <a:latin typeface="Times New Roman" panose="02020603050405020304" pitchFamily="18" charset="0"/>
                <a:cs typeface="Times New Roman" panose="02020603050405020304" pitchFamily="18" charset="0"/>
              </a:rPr>
              <a:t>Vit. </a:t>
            </a:r>
            <a:r>
              <a:rPr lang="it-IT" dirty="0">
                <a:solidFill>
                  <a:schemeClr val="bg1"/>
                </a:solidFill>
                <a:latin typeface="Times New Roman" panose="02020603050405020304" pitchFamily="18" charset="0"/>
                <a:cs typeface="Times New Roman" panose="02020603050405020304" pitchFamily="18" charset="0"/>
              </a:rPr>
              <a:t>D 25-OH. Facendo un ulteriore confronto fra le varie fasce di età interessate, si è osservato che i livelli di  </a:t>
            </a:r>
            <a:r>
              <a:rPr lang="it-IT" dirty="0" smtClean="0">
                <a:solidFill>
                  <a:schemeClr val="bg1"/>
                </a:solidFill>
                <a:latin typeface="Times New Roman" panose="02020603050405020304" pitchFamily="18" charset="0"/>
                <a:cs typeface="Times New Roman" panose="02020603050405020304" pitchFamily="18" charset="0"/>
              </a:rPr>
              <a:t>Vit. </a:t>
            </a:r>
            <a:r>
              <a:rPr lang="it-IT" dirty="0">
                <a:solidFill>
                  <a:schemeClr val="bg1"/>
                </a:solidFill>
                <a:latin typeface="Times New Roman" panose="02020603050405020304" pitchFamily="18" charset="0"/>
                <a:cs typeface="Times New Roman" panose="02020603050405020304" pitchFamily="18" charset="0"/>
              </a:rPr>
              <a:t>D 25-OH sono </a:t>
            </a:r>
            <a:r>
              <a:rPr lang="it-IT" dirty="0" err="1">
                <a:solidFill>
                  <a:schemeClr val="bg1"/>
                </a:solidFill>
                <a:latin typeface="Times New Roman" panose="02020603050405020304" pitchFamily="18" charset="0"/>
                <a:cs typeface="Times New Roman" panose="02020603050405020304" pitchFamily="18" charset="0"/>
              </a:rPr>
              <a:t>piu’</a:t>
            </a:r>
            <a:r>
              <a:rPr lang="it-IT" dirty="0">
                <a:solidFill>
                  <a:schemeClr val="bg1"/>
                </a:solidFill>
                <a:latin typeface="Times New Roman" panose="02020603050405020304" pitchFamily="18" charset="0"/>
                <a:cs typeface="Times New Roman" panose="02020603050405020304" pitchFamily="18" charset="0"/>
              </a:rPr>
              <a:t> bassi tra i 20 e </a:t>
            </a:r>
            <a:r>
              <a:rPr lang="it-IT" dirty="0" smtClean="0">
                <a:solidFill>
                  <a:schemeClr val="bg1"/>
                </a:solidFill>
                <a:latin typeface="Times New Roman" panose="02020603050405020304" pitchFamily="18" charset="0"/>
                <a:cs typeface="Times New Roman" panose="02020603050405020304" pitchFamily="18" charset="0"/>
              </a:rPr>
              <a:t>i 60 </a:t>
            </a:r>
            <a:r>
              <a:rPr lang="it-IT" dirty="0">
                <a:solidFill>
                  <a:schemeClr val="bg1"/>
                </a:solidFill>
                <a:latin typeface="Times New Roman" panose="02020603050405020304" pitchFamily="18" charset="0"/>
                <a:cs typeface="Times New Roman" panose="02020603050405020304" pitchFamily="18" charset="0"/>
              </a:rPr>
              <a:t>anni, con una media di 39,50 </a:t>
            </a:r>
            <a:r>
              <a:rPr lang="it-IT" dirty="0" err="1">
                <a:solidFill>
                  <a:schemeClr val="bg1"/>
                </a:solidFill>
                <a:latin typeface="Times New Roman" panose="02020603050405020304" pitchFamily="18" charset="0"/>
                <a:cs typeface="Times New Roman" panose="02020603050405020304" pitchFamily="18" charset="0"/>
              </a:rPr>
              <a:t>nmol</a:t>
            </a:r>
            <a:r>
              <a:rPr lang="it-IT" dirty="0">
                <a:solidFill>
                  <a:schemeClr val="bg1"/>
                </a:solidFill>
                <a:latin typeface="Times New Roman" panose="02020603050405020304" pitchFamily="18" charset="0"/>
                <a:cs typeface="Times New Roman" panose="02020603050405020304" pitchFamily="18" charset="0"/>
              </a:rPr>
              <a:t>/L, rispecchiando </a:t>
            </a:r>
            <a:r>
              <a:rPr lang="it-IT" dirty="0" smtClean="0">
                <a:solidFill>
                  <a:schemeClr val="bg1"/>
                </a:solidFill>
                <a:latin typeface="Times New Roman" panose="02020603050405020304" pitchFamily="18" charset="0"/>
                <a:cs typeface="Times New Roman" panose="02020603050405020304" pitchFamily="18" charset="0"/>
              </a:rPr>
              <a:t>l’insorgenza </a:t>
            </a:r>
            <a:r>
              <a:rPr lang="it-IT" dirty="0">
                <a:solidFill>
                  <a:schemeClr val="bg1"/>
                </a:solidFill>
                <a:latin typeface="Times New Roman" panose="02020603050405020304" pitchFamily="18" charset="0"/>
                <a:cs typeface="Times New Roman" panose="02020603050405020304" pitchFamily="18" charset="0"/>
              </a:rPr>
              <a:t>precoce della </a:t>
            </a:r>
            <a:r>
              <a:rPr lang="it-IT" dirty="0" smtClean="0">
                <a:solidFill>
                  <a:schemeClr val="bg1"/>
                </a:solidFill>
                <a:latin typeface="Times New Roman" panose="02020603050405020304" pitchFamily="18" charset="0"/>
                <a:cs typeface="Times New Roman" panose="02020603050405020304" pitchFamily="18" charset="0"/>
              </a:rPr>
              <a:t>Sclerosi </a:t>
            </a:r>
            <a:r>
              <a:rPr lang="it-IT" dirty="0">
                <a:solidFill>
                  <a:schemeClr val="bg1"/>
                </a:solidFill>
                <a:latin typeface="Times New Roman" panose="02020603050405020304" pitchFamily="18" charset="0"/>
                <a:cs typeface="Times New Roman" panose="02020603050405020304" pitchFamily="18" charset="0"/>
              </a:rPr>
              <a:t>M</a:t>
            </a:r>
            <a:r>
              <a:rPr lang="it-IT" dirty="0" smtClean="0">
                <a:solidFill>
                  <a:schemeClr val="bg1"/>
                </a:solidFill>
                <a:latin typeface="Times New Roman" panose="02020603050405020304" pitchFamily="18" charset="0"/>
                <a:cs typeface="Times New Roman" panose="02020603050405020304" pitchFamily="18" charset="0"/>
              </a:rPr>
              <a:t>ultipla</a:t>
            </a:r>
            <a:r>
              <a:rPr lang="it-IT" dirty="0">
                <a:solidFill>
                  <a:schemeClr val="bg1"/>
                </a:solidFill>
                <a:latin typeface="Times New Roman" panose="02020603050405020304" pitchFamily="18" charset="0"/>
                <a:cs typeface="Times New Roman" panose="02020603050405020304" pitchFamily="18" charset="0"/>
              </a:rPr>
              <a:t>. </a:t>
            </a:r>
            <a:r>
              <a:rPr lang="it-IT" dirty="0" smtClean="0">
                <a:solidFill>
                  <a:schemeClr val="bg1"/>
                </a:solidFill>
                <a:latin typeface="Times New Roman" panose="02020603050405020304" pitchFamily="18" charset="0"/>
                <a:cs typeface="Times New Roman" panose="02020603050405020304" pitchFamily="18" charset="0"/>
              </a:rPr>
              <a:t> Fig.3</a:t>
            </a:r>
            <a:endParaRPr lang="it-IT" dirty="0">
              <a:solidFill>
                <a:schemeClr val="bg1"/>
              </a:solidFill>
              <a:latin typeface="Times New Roman" panose="02020603050405020304" pitchFamily="18" charset="0"/>
              <a:cs typeface="Times New Roman" panose="02020603050405020304" pitchFamily="18" charset="0"/>
            </a:endParaRPr>
          </a:p>
          <a:p>
            <a:endParaRPr lang="it-IT" dirty="0"/>
          </a:p>
        </p:txBody>
      </p:sp>
      <p:sp>
        <p:nvSpPr>
          <p:cNvPr id="4" name="CasellaDiTesto 3">
            <a:extLst>
              <a:ext uri="{FF2B5EF4-FFF2-40B4-BE49-F238E27FC236}">
                <a16:creationId xmlns:a16="http://schemas.microsoft.com/office/drawing/2014/main" xmlns="" id="{A9B2839E-5918-421F-A497-E7006244D523}"/>
              </a:ext>
            </a:extLst>
          </p:cNvPr>
          <p:cNvSpPr txBox="1"/>
          <p:nvPr/>
        </p:nvSpPr>
        <p:spPr>
          <a:xfrm>
            <a:off x="4283968" y="2628681"/>
            <a:ext cx="4571999" cy="1600438"/>
          </a:xfrm>
          <a:prstGeom prst="rect">
            <a:avLst/>
          </a:prstGeom>
          <a:noFill/>
        </p:spPr>
        <p:txBody>
          <a:bodyPr wrap="square" rtlCol="0">
            <a:spAutoFit/>
          </a:bodyPr>
          <a:lstStyle/>
          <a:p>
            <a:pPr algn="just"/>
            <a:r>
              <a:rPr lang="it-IT" sz="1400" dirty="0">
                <a:solidFill>
                  <a:schemeClr val="bg1"/>
                </a:solidFill>
                <a:latin typeface="Times New Roman" panose="02020603050405020304" pitchFamily="18" charset="0"/>
                <a:cs typeface="Times New Roman" panose="02020603050405020304" pitchFamily="18" charset="0"/>
              </a:rPr>
              <a:t>Nei pazienti con EA che presentano il pattern di Tipo 3, i livelli plasmatici </a:t>
            </a:r>
            <a:r>
              <a:rPr lang="it-IT" sz="1400" dirty="0" smtClean="0">
                <a:solidFill>
                  <a:schemeClr val="bg1"/>
                </a:solidFill>
                <a:latin typeface="Times New Roman" panose="02020603050405020304" pitchFamily="18" charset="0"/>
                <a:cs typeface="Times New Roman" panose="02020603050405020304" pitchFamily="18" charset="0"/>
              </a:rPr>
              <a:t>di Vit. </a:t>
            </a:r>
            <a:r>
              <a:rPr lang="it-IT" sz="1400" dirty="0">
                <a:solidFill>
                  <a:schemeClr val="bg1"/>
                </a:solidFill>
                <a:latin typeface="Times New Roman" panose="02020603050405020304" pitchFamily="18" charset="0"/>
                <a:cs typeface="Times New Roman" panose="02020603050405020304" pitchFamily="18" charset="0"/>
              </a:rPr>
              <a:t>D 25-OH risultano inferiori rispetto ai range di normalità in pazienti tra i 30 e i 70 anni, con una media di  40,25 </a:t>
            </a:r>
            <a:r>
              <a:rPr lang="it-IT" sz="1400" dirty="0" err="1">
                <a:solidFill>
                  <a:schemeClr val="bg1"/>
                </a:solidFill>
                <a:latin typeface="Times New Roman" panose="02020603050405020304" pitchFamily="18" charset="0"/>
                <a:cs typeface="Times New Roman" panose="02020603050405020304" pitchFamily="18" charset="0"/>
              </a:rPr>
              <a:t>nmol</a:t>
            </a:r>
            <a:r>
              <a:rPr lang="it-IT" sz="1400" dirty="0">
                <a:solidFill>
                  <a:schemeClr val="bg1"/>
                </a:solidFill>
                <a:latin typeface="Times New Roman" panose="02020603050405020304" pitchFamily="18" charset="0"/>
                <a:cs typeface="Times New Roman" panose="02020603050405020304" pitchFamily="18" charset="0"/>
              </a:rPr>
              <a:t>/L. Fig. 4 </a:t>
            </a:r>
          </a:p>
          <a:p>
            <a:pPr algn="just"/>
            <a:r>
              <a:rPr lang="it-IT" sz="1400" dirty="0">
                <a:solidFill>
                  <a:schemeClr val="bg1"/>
                </a:solidFill>
                <a:latin typeface="Times New Roman" panose="02020603050405020304" pitchFamily="18" charset="0"/>
                <a:cs typeface="Times New Roman" panose="02020603050405020304" pitchFamily="18" charset="0"/>
              </a:rPr>
              <a:t>Tra i pazienti con il pattern di Tipo 1,  i livelli plasmatici di </a:t>
            </a:r>
            <a:r>
              <a:rPr lang="it-IT" sz="1400" dirty="0" smtClean="0">
                <a:solidFill>
                  <a:schemeClr val="bg1"/>
                </a:solidFill>
                <a:latin typeface="Times New Roman" panose="02020603050405020304" pitchFamily="18" charset="0"/>
                <a:cs typeface="Times New Roman" panose="02020603050405020304" pitchFamily="18" charset="0"/>
              </a:rPr>
              <a:t>Vit. </a:t>
            </a:r>
            <a:r>
              <a:rPr lang="it-IT" sz="1400" dirty="0">
                <a:solidFill>
                  <a:schemeClr val="bg1"/>
                </a:solidFill>
                <a:latin typeface="Times New Roman" panose="02020603050405020304" pitchFamily="18" charset="0"/>
                <a:cs typeface="Times New Roman" panose="02020603050405020304" pitchFamily="18" charset="0"/>
              </a:rPr>
              <a:t>D 25-OH  presentano una media di 61,0 </a:t>
            </a:r>
            <a:r>
              <a:rPr lang="it-IT" sz="1400" dirty="0" err="1">
                <a:solidFill>
                  <a:schemeClr val="bg1"/>
                </a:solidFill>
                <a:latin typeface="Times New Roman" panose="02020603050405020304" pitchFamily="18" charset="0"/>
                <a:cs typeface="Times New Roman" panose="02020603050405020304" pitchFamily="18" charset="0"/>
              </a:rPr>
              <a:t>nmol</a:t>
            </a:r>
            <a:r>
              <a:rPr lang="it-IT" sz="1400" dirty="0">
                <a:solidFill>
                  <a:schemeClr val="bg1"/>
                </a:solidFill>
                <a:latin typeface="Times New Roman" panose="02020603050405020304" pitchFamily="18" charset="0"/>
                <a:cs typeface="Times New Roman" panose="02020603050405020304" pitchFamily="18" charset="0"/>
              </a:rPr>
              <a:t>/L. </a:t>
            </a:r>
          </a:p>
          <a:p>
            <a:r>
              <a:rPr lang="it-IT" sz="1400" b="1" dirty="0">
                <a:solidFill>
                  <a:schemeClr val="bg1"/>
                </a:solidFill>
                <a:latin typeface="Times New Roman" panose="02020603050405020304" pitchFamily="18" charset="0"/>
                <a:cs typeface="Times New Roman" panose="02020603050405020304" pitchFamily="18" charset="0"/>
              </a:rPr>
              <a:t> </a:t>
            </a:r>
            <a:endParaRPr lang="it-IT" sz="1400" dirty="0">
              <a:solidFill>
                <a:schemeClr val="bg1"/>
              </a:solidFill>
              <a:latin typeface="Times New Roman" panose="02020603050405020304" pitchFamily="18" charset="0"/>
              <a:cs typeface="Times New Roman" panose="02020603050405020304" pitchFamily="18" charset="0"/>
            </a:endParaRPr>
          </a:p>
        </p:txBody>
      </p:sp>
      <p:sp>
        <p:nvSpPr>
          <p:cNvPr id="7" name="CasellaDiTesto 6">
            <a:extLst>
              <a:ext uri="{FF2B5EF4-FFF2-40B4-BE49-F238E27FC236}">
                <a16:creationId xmlns:a16="http://schemas.microsoft.com/office/drawing/2014/main" xmlns="" id="{7040F0E9-A528-4641-9831-517958BA6A34}"/>
              </a:ext>
            </a:extLst>
          </p:cNvPr>
          <p:cNvSpPr txBox="1"/>
          <p:nvPr/>
        </p:nvSpPr>
        <p:spPr>
          <a:xfrm>
            <a:off x="357158" y="5340605"/>
            <a:ext cx="4322345" cy="1169551"/>
          </a:xfrm>
          <a:prstGeom prst="rect">
            <a:avLst/>
          </a:prstGeom>
          <a:noFill/>
        </p:spPr>
        <p:txBody>
          <a:bodyPr wrap="square" rtlCol="0">
            <a:spAutoFit/>
          </a:bodyPr>
          <a:lstStyle/>
          <a:p>
            <a:pPr algn="just"/>
            <a:r>
              <a:rPr lang="it-IT" sz="1400" dirty="0">
                <a:solidFill>
                  <a:schemeClr val="bg1"/>
                </a:solidFill>
                <a:latin typeface="Times New Roman" panose="02020603050405020304" pitchFamily="18" charset="0"/>
                <a:cs typeface="Times New Roman" panose="02020603050405020304" pitchFamily="18" charset="0"/>
              </a:rPr>
              <a:t>Se poi analizziamo il rapporto tra  la concentrazione della  </a:t>
            </a:r>
            <a:r>
              <a:rPr lang="it-IT" sz="1400" dirty="0" smtClean="0">
                <a:solidFill>
                  <a:schemeClr val="bg1"/>
                </a:solidFill>
                <a:latin typeface="Times New Roman" panose="02020603050405020304" pitchFamily="18" charset="0"/>
                <a:cs typeface="Times New Roman" panose="02020603050405020304" pitchFamily="18" charset="0"/>
              </a:rPr>
              <a:t>Vit. D</a:t>
            </a:r>
            <a:r>
              <a:rPr lang="it-IT" sz="1400" dirty="0" smtClean="0">
                <a:solidFill>
                  <a:schemeClr val="bg1"/>
                </a:solidFill>
                <a:latin typeface="Times New Roman" panose="02020603050405020304" pitchFamily="18" charset="0"/>
                <a:cs typeface="Times New Roman" panose="02020603050405020304" pitchFamily="18" charset="0"/>
              </a:rPr>
              <a:t> </a:t>
            </a:r>
            <a:r>
              <a:rPr lang="it-IT" sz="1400" dirty="0" smtClean="0">
                <a:solidFill>
                  <a:schemeClr val="bg1"/>
                </a:solidFill>
                <a:latin typeface="Times New Roman" panose="02020603050405020304" pitchFamily="18" charset="0"/>
                <a:cs typeface="Times New Roman" panose="02020603050405020304" pitchFamily="18" charset="0"/>
              </a:rPr>
              <a:t>25-OH </a:t>
            </a:r>
            <a:r>
              <a:rPr lang="it-IT" sz="1400" dirty="0">
                <a:solidFill>
                  <a:schemeClr val="bg1"/>
                </a:solidFill>
                <a:latin typeface="Times New Roman" panose="02020603050405020304" pitchFamily="18" charset="0"/>
                <a:cs typeface="Times New Roman" panose="02020603050405020304" pitchFamily="18" charset="0"/>
              </a:rPr>
              <a:t>e la possibilità di sviluppare patologie </a:t>
            </a:r>
            <a:r>
              <a:rPr lang="it-IT" sz="1400" dirty="0" smtClean="0">
                <a:solidFill>
                  <a:schemeClr val="bg1"/>
                </a:solidFill>
                <a:latin typeface="Times New Roman" panose="02020603050405020304" pitchFamily="18" charset="0"/>
                <a:cs typeface="Times New Roman" panose="02020603050405020304" pitchFamily="18" charset="0"/>
              </a:rPr>
              <a:t>neurologiche, </a:t>
            </a:r>
            <a:r>
              <a:rPr lang="it-IT" sz="1400" dirty="0">
                <a:solidFill>
                  <a:schemeClr val="bg1"/>
                </a:solidFill>
                <a:latin typeface="Times New Roman" panose="02020603050405020304" pitchFamily="18" charset="0"/>
                <a:cs typeface="Times New Roman" panose="02020603050405020304" pitchFamily="18" charset="0"/>
              </a:rPr>
              <a:t>da un punto di vista di genere, si evince che, dai dati raccolti l’incidenza tra uomini e donne è pressoché </a:t>
            </a:r>
            <a:r>
              <a:rPr lang="it-IT" sz="1400" dirty="0" smtClean="0">
                <a:solidFill>
                  <a:schemeClr val="bg1"/>
                </a:solidFill>
                <a:latin typeface="Times New Roman" panose="02020603050405020304" pitchFamily="18" charset="0"/>
                <a:cs typeface="Times New Roman" panose="02020603050405020304" pitchFamily="18" charset="0"/>
              </a:rPr>
              <a:t> sovrapponibile</a:t>
            </a:r>
            <a:r>
              <a:rPr lang="it-IT" sz="1400" dirty="0">
                <a:solidFill>
                  <a:schemeClr val="bg1"/>
                </a:solidFill>
                <a:latin typeface="Times New Roman" panose="02020603050405020304" pitchFamily="18" charset="0"/>
                <a:cs typeface="Times New Roman" panose="02020603050405020304" pitchFamily="18" charset="0"/>
              </a:rPr>
              <a:t>. </a:t>
            </a:r>
            <a:r>
              <a:rPr lang="it-IT" sz="1400" dirty="0" smtClean="0">
                <a:solidFill>
                  <a:schemeClr val="bg1"/>
                </a:solidFill>
                <a:latin typeface="Times New Roman" panose="02020603050405020304" pitchFamily="18" charset="0"/>
                <a:cs typeface="Times New Roman" panose="02020603050405020304" pitchFamily="18" charset="0"/>
              </a:rPr>
              <a:t> Fig</a:t>
            </a:r>
            <a:r>
              <a:rPr lang="it-IT" sz="1400" dirty="0">
                <a:solidFill>
                  <a:schemeClr val="bg1"/>
                </a:solidFill>
                <a:latin typeface="Times New Roman" panose="02020603050405020304" pitchFamily="18" charset="0"/>
                <a:cs typeface="Times New Roman" panose="02020603050405020304" pitchFamily="18" charset="0"/>
              </a:rPr>
              <a:t>. 5</a:t>
            </a:r>
          </a:p>
        </p:txBody>
      </p:sp>
      <mc:AlternateContent xmlns:mc="http://schemas.openxmlformats.org/markup-compatibility/2006">
        <mc:Choice xmlns:cx1="http://schemas.microsoft.com/office/drawing/2015/9/8/chartex" xmlns="" Requires="cx1">
          <p:graphicFrame>
            <p:nvGraphicFramePr>
              <p:cNvPr id="11" name="Grafico 10">
                <a:extLst>
                  <a:ext uri="{FF2B5EF4-FFF2-40B4-BE49-F238E27FC236}">
                    <a16:creationId xmlns:a16="http://schemas.microsoft.com/office/drawing/2014/main" id="{EED64BD4-4DA2-4773-9D32-1CC767A6C0D9}"/>
                  </a:ext>
                </a:extLst>
              </p:cNvPr>
              <p:cNvGraphicFramePr/>
              <p:nvPr>
                <p:extLst>
                  <p:ext uri="{D42A27DB-BD31-4B8C-83A1-F6EECF244321}">
                    <p14:modId xmlns:p14="http://schemas.microsoft.com/office/powerpoint/2010/main" val="1271542571"/>
                  </p:ext>
                </p:extLst>
              </p:nvPr>
            </p:nvGraphicFramePr>
            <p:xfrm>
              <a:off x="5177979" y="0"/>
              <a:ext cx="3652666" cy="2488295"/>
            </p:xfrm>
            <a:graphic>
              <a:graphicData uri="http://schemas.microsoft.com/office/drawing/2014/chartex">
                <cx:chart xmlns:cx="http://schemas.microsoft.com/office/drawing/2014/chartex" xmlns:r="http://schemas.openxmlformats.org/officeDocument/2006/relationships" r:id="rId3"/>
              </a:graphicData>
            </a:graphic>
          </p:graphicFrame>
        </mc:Choice>
        <mc:Fallback>
          <p:pic>
            <p:nvPicPr>
              <p:cNvPr id="11" name="Grafico 10">
                <a:extLst>
                  <a:ext uri="{FF2B5EF4-FFF2-40B4-BE49-F238E27FC236}">
                    <a16:creationId xmlns:a16="http://schemas.microsoft.com/office/drawing/2014/main" xmlns="" id="{EED64BD4-4DA2-4773-9D32-1CC767A6C0D9}"/>
                  </a:ext>
                </a:extLst>
              </p:cNvPr>
              <p:cNvPicPr>
                <a:picLocks noGrp="1" noRot="1" noChangeAspect="1" noMove="1" noResize="1" noEditPoints="1" noAdjustHandles="1" noChangeArrowheads="1" noChangeShapeType="1"/>
              </p:cNvPicPr>
              <p:nvPr/>
            </p:nvPicPr>
            <p:blipFill>
              <a:blip r:embed="rId4"/>
              <a:stretch>
                <a:fillRect/>
              </a:stretch>
            </p:blipFill>
            <p:spPr>
              <a:xfrm>
                <a:off x="5177979" y="0"/>
                <a:ext cx="3652666" cy="2488295"/>
              </a:xfrm>
              <a:prstGeom prst="rect">
                <a:avLst/>
              </a:prstGeom>
            </p:spPr>
          </p:pic>
        </mc:Fallback>
      </mc:AlternateContent>
      <p:graphicFrame>
        <p:nvGraphicFramePr>
          <p:cNvPr id="8" name="Grafico 7">
            <a:extLst>
              <a:ext uri="{FF2B5EF4-FFF2-40B4-BE49-F238E27FC236}">
                <a16:creationId xmlns:a16="http://schemas.microsoft.com/office/drawing/2014/main" xmlns="" id="{C63397DA-98FB-4FF8-8474-26DD1E468CA9}"/>
              </a:ext>
            </a:extLst>
          </p:cNvPr>
          <p:cNvGraphicFramePr>
            <a:graphicFrameLocks/>
          </p:cNvGraphicFramePr>
          <p:nvPr>
            <p:extLst>
              <p:ext uri="{D42A27DB-BD31-4B8C-83A1-F6EECF244321}">
                <p14:modId xmlns:p14="http://schemas.microsoft.com/office/powerpoint/2010/main" xmlns="" val="1831104535"/>
              </p:ext>
            </p:extLst>
          </p:nvPr>
        </p:nvGraphicFramePr>
        <p:xfrm>
          <a:off x="4499992" y="4149080"/>
          <a:ext cx="4139952" cy="2320642"/>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9" name="Grafico 8">
            <a:extLst>
              <a:ext uri="{FF2B5EF4-FFF2-40B4-BE49-F238E27FC236}">
                <a16:creationId xmlns:a16="http://schemas.microsoft.com/office/drawing/2014/main" xmlns="" id="{52DD6495-A5E5-42C6-B5C9-7908B0C2EF02}"/>
              </a:ext>
            </a:extLst>
          </p:cNvPr>
          <p:cNvGraphicFramePr>
            <a:graphicFrameLocks/>
          </p:cNvGraphicFramePr>
          <p:nvPr>
            <p:extLst>
              <p:ext uri="{D42A27DB-BD31-4B8C-83A1-F6EECF244321}">
                <p14:modId xmlns:p14="http://schemas.microsoft.com/office/powerpoint/2010/main" xmlns="" val="1477984953"/>
              </p:ext>
            </p:extLst>
          </p:nvPr>
        </p:nvGraphicFramePr>
        <p:xfrm>
          <a:off x="285720" y="2428868"/>
          <a:ext cx="4000528" cy="2643206"/>
        </p:xfrm>
        <a:graphic>
          <a:graphicData uri="http://schemas.openxmlformats.org/drawingml/2006/chart">
            <c:chart xmlns:c="http://schemas.openxmlformats.org/drawingml/2006/chart" xmlns:r="http://schemas.openxmlformats.org/officeDocument/2006/relationships" r:id="rId6"/>
          </a:graphicData>
        </a:graphic>
      </p:graphicFrame>
      <p:sp>
        <p:nvSpPr>
          <p:cNvPr id="2" name="CasellaDiTesto 1">
            <a:extLst>
              <a:ext uri="{FF2B5EF4-FFF2-40B4-BE49-F238E27FC236}">
                <a16:creationId xmlns:a16="http://schemas.microsoft.com/office/drawing/2014/main" xmlns="" id="{2E4F3F36-A99A-4B32-A24E-EBB5DB93FC3B}"/>
              </a:ext>
            </a:extLst>
          </p:cNvPr>
          <p:cNvSpPr txBox="1"/>
          <p:nvPr/>
        </p:nvSpPr>
        <p:spPr>
          <a:xfrm>
            <a:off x="5436096" y="2320904"/>
            <a:ext cx="1008112" cy="307777"/>
          </a:xfrm>
          <a:prstGeom prst="rect">
            <a:avLst/>
          </a:prstGeom>
          <a:noFill/>
        </p:spPr>
        <p:txBody>
          <a:bodyPr wrap="square" rtlCol="0">
            <a:spAutoFit/>
          </a:bodyPr>
          <a:lstStyle/>
          <a:p>
            <a:r>
              <a:rPr lang="it-IT" sz="1400" dirty="0">
                <a:solidFill>
                  <a:schemeClr val="bg1"/>
                </a:solidFill>
                <a:latin typeface="Times New Roman" panose="02020603050405020304" pitchFamily="18" charset="0"/>
                <a:cs typeface="Times New Roman" panose="02020603050405020304" pitchFamily="18" charset="0"/>
              </a:rPr>
              <a:t>Figura 3</a:t>
            </a:r>
          </a:p>
        </p:txBody>
      </p:sp>
      <p:sp>
        <p:nvSpPr>
          <p:cNvPr id="12" name="CasellaDiTesto 11">
            <a:extLst>
              <a:ext uri="{FF2B5EF4-FFF2-40B4-BE49-F238E27FC236}">
                <a16:creationId xmlns:a16="http://schemas.microsoft.com/office/drawing/2014/main" xmlns="" id="{7DDD2A98-F129-481A-80B5-5039744407FE}"/>
              </a:ext>
            </a:extLst>
          </p:cNvPr>
          <p:cNvSpPr txBox="1"/>
          <p:nvPr/>
        </p:nvSpPr>
        <p:spPr>
          <a:xfrm>
            <a:off x="357158" y="5032828"/>
            <a:ext cx="1214446" cy="307777"/>
          </a:xfrm>
          <a:prstGeom prst="rect">
            <a:avLst/>
          </a:prstGeom>
          <a:noFill/>
        </p:spPr>
        <p:txBody>
          <a:bodyPr wrap="square" rtlCol="0">
            <a:spAutoFit/>
          </a:bodyPr>
          <a:lstStyle/>
          <a:p>
            <a:r>
              <a:rPr lang="it-IT" sz="1400" dirty="0">
                <a:solidFill>
                  <a:schemeClr val="bg1"/>
                </a:solidFill>
                <a:latin typeface="Times New Roman" panose="02020603050405020304" pitchFamily="18" charset="0"/>
                <a:cs typeface="Times New Roman" panose="02020603050405020304" pitchFamily="18" charset="0"/>
              </a:rPr>
              <a:t>Figura 4</a:t>
            </a:r>
          </a:p>
        </p:txBody>
      </p:sp>
      <p:sp>
        <p:nvSpPr>
          <p:cNvPr id="13" name="CasellaDiTesto 12">
            <a:extLst>
              <a:ext uri="{FF2B5EF4-FFF2-40B4-BE49-F238E27FC236}">
                <a16:creationId xmlns:a16="http://schemas.microsoft.com/office/drawing/2014/main" xmlns="" id="{A940FD70-9639-413E-982F-975D5AB7326F}"/>
              </a:ext>
            </a:extLst>
          </p:cNvPr>
          <p:cNvSpPr txBox="1"/>
          <p:nvPr/>
        </p:nvSpPr>
        <p:spPr>
          <a:xfrm>
            <a:off x="4929190" y="6286520"/>
            <a:ext cx="1080120" cy="307777"/>
          </a:xfrm>
          <a:prstGeom prst="rect">
            <a:avLst/>
          </a:prstGeom>
          <a:noFill/>
        </p:spPr>
        <p:txBody>
          <a:bodyPr wrap="square" rtlCol="0">
            <a:spAutoFit/>
          </a:bodyPr>
          <a:lstStyle/>
          <a:p>
            <a:r>
              <a:rPr lang="it-IT" sz="1400" dirty="0">
                <a:solidFill>
                  <a:schemeClr val="bg1"/>
                </a:solidFill>
                <a:latin typeface="Times New Roman" panose="02020603050405020304" pitchFamily="18" charset="0"/>
                <a:cs typeface="Times New Roman" panose="02020603050405020304" pitchFamily="18" charset="0"/>
              </a:rPr>
              <a:t>Figura 5</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357166"/>
            <a:ext cx="4357686" cy="5857892"/>
          </a:xfrm>
        </p:spPr>
        <p:txBody>
          <a:bodyPr>
            <a:normAutofit/>
          </a:bodyPr>
          <a:lstStyle/>
          <a:p>
            <a:pPr marL="0" indent="0" algn="just">
              <a:buNone/>
            </a:pPr>
            <a:endParaRPr lang="it-IT" sz="16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endParaRPr lang="it-IT" sz="1600" b="1" dirty="0" smtClean="0">
              <a:solidFill>
                <a:schemeClr val="bg1"/>
              </a:solidFill>
              <a:latin typeface="Times New Roman" panose="02020603050405020304" pitchFamily="18" charset="0"/>
              <a:cs typeface="Times New Roman" panose="02020603050405020304" pitchFamily="18" charset="0"/>
            </a:endParaRPr>
          </a:p>
          <a:p>
            <a:pPr marL="0" indent="0" algn="just">
              <a:buNone/>
            </a:pPr>
            <a:r>
              <a:rPr lang="it-IT" sz="1600" b="1" dirty="0" smtClean="0">
                <a:solidFill>
                  <a:schemeClr val="bg1"/>
                </a:solidFill>
                <a:latin typeface="Times New Roman" panose="02020603050405020304" pitchFamily="18" charset="0"/>
                <a:cs typeface="Times New Roman" panose="02020603050405020304" pitchFamily="18" charset="0"/>
              </a:rPr>
              <a:t>CONCLUSIONI</a:t>
            </a:r>
            <a:endParaRPr lang="it-IT" sz="1600" b="1" dirty="0">
              <a:solidFill>
                <a:schemeClr val="bg1"/>
              </a:solidFill>
              <a:latin typeface="Times New Roman" panose="02020603050405020304" pitchFamily="18" charset="0"/>
              <a:cs typeface="Times New Roman" panose="02020603050405020304" pitchFamily="18" charset="0"/>
            </a:endParaRPr>
          </a:p>
          <a:p>
            <a:pPr marL="0" indent="0" algn="just">
              <a:buNone/>
            </a:pPr>
            <a:r>
              <a:rPr lang="it-IT" sz="1400" dirty="0">
                <a:solidFill>
                  <a:schemeClr val="bg1"/>
                </a:solidFill>
                <a:latin typeface="Times New Roman" panose="02020603050405020304" pitchFamily="18" charset="0"/>
                <a:cs typeface="Times New Roman" panose="02020603050405020304" pitchFamily="18" charset="0"/>
              </a:rPr>
              <a:t>Come evidenzia lo studio condotto, più del 65% dei pazienti con diagnosi positiva di sclerosi multipla presenta una concentrazione di vitamina D inferiore ai valori standard, (&lt;50 </a:t>
            </a:r>
            <a:r>
              <a:rPr lang="it-IT" sz="1400" dirty="0" err="1">
                <a:solidFill>
                  <a:schemeClr val="bg1"/>
                </a:solidFill>
                <a:latin typeface="Times New Roman" panose="02020603050405020304" pitchFamily="18" charset="0"/>
                <a:cs typeface="Times New Roman" panose="02020603050405020304" pitchFamily="18" charset="0"/>
              </a:rPr>
              <a:t>nmol</a:t>
            </a:r>
            <a:r>
              <a:rPr lang="it-IT" sz="1400" dirty="0">
                <a:solidFill>
                  <a:schemeClr val="bg1"/>
                </a:solidFill>
                <a:latin typeface="Times New Roman" panose="02020603050405020304" pitchFamily="18" charset="0"/>
                <a:cs typeface="Times New Roman" panose="02020603050405020304" pitchFamily="18" charset="0"/>
              </a:rPr>
              <a:t>/L). Diversi studi stanno dimostrando come l’insorgenza della patologia sia multifattoriale, con molteplici fattori di rischio che vanno dallo stile di vita alla predisposizione genetica, e si sta indagando anche sulla concentrazione di Vitamina D come possibile causa dell’insorgenza della </a:t>
            </a:r>
            <a:r>
              <a:rPr lang="it-IT" sz="1400" dirty="0" smtClean="0">
                <a:solidFill>
                  <a:schemeClr val="bg1"/>
                </a:solidFill>
                <a:latin typeface="Times New Roman" panose="02020603050405020304" pitchFamily="18" charset="0"/>
                <a:cs typeface="Times New Roman" panose="02020603050405020304" pitchFamily="18" charset="0"/>
              </a:rPr>
              <a:t>patologia</a:t>
            </a:r>
            <a:r>
              <a:rPr lang="it-IT" sz="1400" dirty="0" smtClean="0">
                <a:solidFill>
                  <a:schemeClr val="bg1"/>
                </a:solidFill>
                <a:latin typeface="Times New Roman" panose="02020603050405020304" pitchFamily="18" charset="0"/>
                <a:cs typeface="Times New Roman" panose="02020603050405020304" pitchFamily="18" charset="0"/>
              </a:rPr>
              <a:t> </a:t>
            </a:r>
            <a:r>
              <a:rPr lang="it-IT" sz="1400" dirty="0" smtClean="0">
                <a:solidFill>
                  <a:schemeClr val="bg1"/>
                </a:solidFill>
                <a:latin typeface="Times New Roman" panose="02020603050405020304" pitchFamily="18" charset="0"/>
                <a:cs typeface="Times New Roman" panose="02020603050405020304" pitchFamily="18" charset="0"/>
              </a:rPr>
              <a:t>(4). Ad </a:t>
            </a:r>
            <a:r>
              <a:rPr lang="it-IT" sz="1400" dirty="0">
                <a:solidFill>
                  <a:schemeClr val="bg1"/>
                </a:solidFill>
                <a:latin typeface="Times New Roman" panose="02020603050405020304" pitchFamily="18" charset="0"/>
                <a:cs typeface="Times New Roman" panose="02020603050405020304" pitchFamily="18" charset="0"/>
              </a:rPr>
              <a:t>oggi nessuno studio è riuscito a dimostrare quale possa essere il ruolo di una carenza di vitamina D sulla predisposizione alla Sclerosi Multipla, fermo restando che le funzioni del calcitriolo sul sistema immunitario sono state oggetto di studio ed hanno portato ad evidenziare come adeguate concentrazioni di questa vitamina possano agire sui meccanismi di self di tolleranza e sulla produzione di citochine anti-infiammatorie</a:t>
            </a:r>
            <a:r>
              <a:rPr lang="it-IT" sz="1400" dirty="0" smtClean="0">
                <a:solidFill>
                  <a:schemeClr val="bg1"/>
                </a:solidFill>
                <a:latin typeface="Times New Roman" panose="02020603050405020304" pitchFamily="18" charset="0"/>
                <a:cs typeface="Times New Roman" panose="02020603050405020304" pitchFamily="18" charset="0"/>
              </a:rPr>
              <a:t>. Fig.6</a:t>
            </a:r>
          </a:p>
          <a:p>
            <a:pPr marL="0" indent="0" algn="just">
              <a:buNone/>
            </a:pPr>
            <a:endParaRPr lang="it-IT" sz="1400" dirty="0" smtClean="0">
              <a:solidFill>
                <a:schemeClr val="bg1"/>
              </a:solidFill>
              <a:latin typeface="Times New Roman" panose="02020603050405020304" pitchFamily="18" charset="0"/>
              <a:cs typeface="Times New Roman" panose="02020603050405020304" pitchFamily="18" charset="0"/>
            </a:endParaRPr>
          </a:p>
          <a:p>
            <a:endParaRPr lang="it-IT" dirty="0"/>
          </a:p>
          <a:p>
            <a:endParaRPr lang="it-IT" dirty="0"/>
          </a:p>
        </p:txBody>
      </p:sp>
      <p:pic>
        <p:nvPicPr>
          <p:cNvPr id="6" name="Immagine 5">
            <a:extLst>
              <a:ext uri="{FF2B5EF4-FFF2-40B4-BE49-F238E27FC236}">
                <a16:creationId xmlns:a16="http://schemas.microsoft.com/office/drawing/2014/main" xmlns="" id="{5ED51B51-39FE-47A4-AD6B-0509900E5930}"/>
              </a:ext>
            </a:extLst>
          </p:cNvPr>
          <p:cNvPicPr>
            <a:picLocks noChangeAspect="1"/>
          </p:cNvPicPr>
          <p:nvPr/>
        </p:nvPicPr>
        <p:blipFill>
          <a:blip r:embed="rId2"/>
          <a:stretch>
            <a:fillRect/>
          </a:stretch>
        </p:blipFill>
        <p:spPr>
          <a:xfrm>
            <a:off x="4440797" y="428604"/>
            <a:ext cx="4703203" cy="5674940"/>
          </a:xfrm>
          <a:prstGeom prst="rect">
            <a:avLst/>
          </a:prstGeom>
        </p:spPr>
      </p:pic>
      <p:sp>
        <p:nvSpPr>
          <p:cNvPr id="4" name="CasellaDiTesto 3"/>
          <p:cNvSpPr txBox="1"/>
          <p:nvPr/>
        </p:nvSpPr>
        <p:spPr>
          <a:xfrm>
            <a:off x="4500562" y="6488668"/>
            <a:ext cx="1256301" cy="307777"/>
          </a:xfrm>
          <a:prstGeom prst="rect">
            <a:avLst/>
          </a:prstGeom>
          <a:noFill/>
        </p:spPr>
        <p:txBody>
          <a:bodyPr wrap="square" rtlCol="0">
            <a:spAutoFit/>
          </a:bodyPr>
          <a:lstStyle/>
          <a:p>
            <a:r>
              <a:rPr lang="it-IT" sz="1400" dirty="0" smtClean="0">
                <a:solidFill>
                  <a:schemeClr val="bg1"/>
                </a:solidFill>
                <a:latin typeface="Times New Roman" pitchFamily="18" charset="0"/>
                <a:cs typeface="Times New Roman" pitchFamily="18" charset="0"/>
              </a:rPr>
              <a:t>Figura 6</a:t>
            </a:r>
            <a:endParaRPr lang="it-IT" sz="1400" dirty="0">
              <a:solidFill>
                <a:schemeClr val="bg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xmlns="" id="{530EDE3D-AA38-4DA9-BD49-2CF2D5256B3D}"/>
              </a:ext>
            </a:extLst>
          </p:cNvPr>
          <p:cNvSpPr>
            <a:spLocks noGrp="1"/>
          </p:cNvSpPr>
          <p:nvPr>
            <p:ph idx="1"/>
          </p:nvPr>
        </p:nvSpPr>
        <p:spPr>
          <a:xfrm>
            <a:off x="428596" y="571480"/>
            <a:ext cx="8229600" cy="5715040"/>
          </a:xfrm>
        </p:spPr>
        <p:txBody>
          <a:bodyPr>
            <a:normAutofit fontScale="85000" lnSpcReduction="20000"/>
          </a:bodyPr>
          <a:lstStyle/>
          <a:p>
            <a:pPr marL="0" indent="0" algn="just">
              <a:lnSpc>
                <a:spcPct val="110000"/>
              </a:lnSpc>
              <a:spcBef>
                <a:spcPts val="0"/>
              </a:spcBef>
              <a:spcAft>
                <a:spcPts val="0"/>
              </a:spcAft>
              <a:buNone/>
            </a:pPr>
            <a:endParaRPr lang="it-IT" sz="1600" dirty="0" smtClean="0">
              <a:solidFill>
                <a:schemeClr val="bg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endParaRPr lang="it-IT" sz="1600" dirty="0" smtClean="0">
              <a:solidFill>
                <a:schemeClr val="bg1"/>
              </a:solidFill>
              <a:latin typeface="Times New Roman" panose="02020603050405020304" pitchFamily="18" charset="0"/>
              <a:cs typeface="Times New Roman" panose="02020603050405020304" pitchFamily="18" charset="0"/>
            </a:endParaRPr>
          </a:p>
          <a:p>
            <a:pPr marL="0" indent="0" algn="just">
              <a:lnSpc>
                <a:spcPct val="110000"/>
              </a:lnSpc>
              <a:spcBef>
                <a:spcPts val="0"/>
              </a:spcBef>
              <a:spcAft>
                <a:spcPts val="0"/>
              </a:spcAft>
              <a:buNone/>
            </a:pPr>
            <a:r>
              <a:rPr lang="it-IT" sz="1600" dirty="0" smtClean="0">
                <a:solidFill>
                  <a:schemeClr val="bg1"/>
                </a:solidFill>
                <a:latin typeface="Times New Roman" panose="02020603050405020304" pitchFamily="18" charset="0"/>
                <a:cs typeface="Times New Roman" panose="02020603050405020304" pitchFamily="18" charset="0"/>
              </a:rPr>
              <a:t>Sono </a:t>
            </a:r>
            <a:r>
              <a:rPr lang="it-IT" sz="1600" dirty="0">
                <a:solidFill>
                  <a:schemeClr val="bg1"/>
                </a:solidFill>
                <a:latin typeface="Times New Roman" panose="02020603050405020304" pitchFamily="18" charset="0"/>
                <a:cs typeface="Times New Roman" panose="02020603050405020304" pitchFamily="18" charset="0"/>
              </a:rPr>
              <a:t>stati effettuati diversi trials clinici riguardanti la somministrazione supplementare di </a:t>
            </a:r>
            <a:r>
              <a:rPr lang="it-IT" sz="1600" dirty="0" smtClean="0">
                <a:solidFill>
                  <a:schemeClr val="bg1"/>
                </a:solidFill>
                <a:latin typeface="Times New Roman" panose="02020603050405020304" pitchFamily="18" charset="0"/>
                <a:cs typeface="Times New Roman" panose="02020603050405020304" pitchFamily="18" charset="0"/>
              </a:rPr>
              <a:t>Vit. D 25 OH, </a:t>
            </a:r>
            <a:r>
              <a:rPr lang="it-IT" sz="1600" dirty="0">
                <a:solidFill>
                  <a:schemeClr val="bg1"/>
                </a:solidFill>
                <a:latin typeface="Times New Roman" panose="02020603050405020304" pitchFamily="18" charset="0"/>
                <a:cs typeface="Times New Roman" panose="02020603050405020304" pitchFamily="18" charset="0"/>
              </a:rPr>
              <a:t>a diverse dosi, sia alte  (20.400 IU) che  basse dosi (400 IU) a giorni alterni, e si è osservato quali effetti avessero sui marcatori clinici e di imaging dell'attività della malattia nei pazienti con </a:t>
            </a:r>
            <a:r>
              <a:rPr lang="it-IT" sz="1600" dirty="0" smtClean="0">
                <a:solidFill>
                  <a:schemeClr val="bg1"/>
                </a:solidFill>
                <a:latin typeface="Times New Roman" panose="02020603050405020304" pitchFamily="18" charset="0"/>
                <a:cs typeface="Times New Roman" panose="02020603050405020304" pitchFamily="18" charset="0"/>
              </a:rPr>
              <a:t>Sclerosi Multipla (</a:t>
            </a:r>
            <a:r>
              <a:rPr lang="it-IT" sz="1600" dirty="0" smtClean="0">
                <a:solidFill>
                  <a:schemeClr val="bg1"/>
                </a:solidFill>
                <a:latin typeface="Times New Roman" panose="02020603050405020304" pitchFamily="18" charset="0"/>
                <a:cs typeface="Times New Roman" panose="02020603050405020304" pitchFamily="18" charset="0"/>
              </a:rPr>
              <a:t>SM) </a:t>
            </a:r>
            <a:r>
              <a:rPr lang="it-IT" sz="1600" dirty="0" err="1" smtClean="0">
                <a:solidFill>
                  <a:schemeClr val="bg1"/>
                </a:solidFill>
                <a:latin typeface="Times New Roman" panose="02020603050405020304" pitchFamily="18" charset="0"/>
                <a:cs typeface="Times New Roman" panose="02020603050405020304" pitchFamily="18" charset="0"/>
              </a:rPr>
              <a:t>recidivante-remittente</a:t>
            </a:r>
            <a:r>
              <a:rPr lang="it-IT" sz="1600" dirty="0" smtClean="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e </a:t>
            </a:r>
            <a:r>
              <a:rPr lang="it-IT" sz="1600" dirty="0" smtClean="0">
                <a:solidFill>
                  <a:schemeClr val="bg1"/>
                </a:solidFill>
                <a:latin typeface="Times New Roman" panose="02020603050405020304" pitchFamily="18" charset="0"/>
                <a:cs typeface="Times New Roman" panose="02020603050405020304" pitchFamily="18" charset="0"/>
              </a:rPr>
              <a:t>Sindrome clinicamente isolata (CIS) </a:t>
            </a:r>
            <a:r>
              <a:rPr lang="it-IT" sz="1600" dirty="0">
                <a:solidFill>
                  <a:schemeClr val="bg1"/>
                </a:solidFill>
                <a:latin typeface="Times New Roman" panose="02020603050405020304" pitchFamily="18" charset="0"/>
                <a:cs typeface="Times New Roman" panose="02020603050405020304" pitchFamily="18" charset="0"/>
              </a:rPr>
              <a:t>(2</a:t>
            </a:r>
            <a:r>
              <a:rPr lang="it-IT" sz="1600" dirty="0" smtClean="0">
                <a:solidFill>
                  <a:schemeClr val="bg1"/>
                </a:solidFill>
                <a:latin typeface="Times New Roman" panose="02020603050405020304" pitchFamily="18" charset="0"/>
                <a:cs typeface="Times New Roman" panose="02020603050405020304" pitchFamily="18" charset="0"/>
              </a:rPr>
              <a:t>).</a:t>
            </a:r>
          </a:p>
          <a:p>
            <a:pPr marL="0" indent="0" algn="just">
              <a:lnSpc>
                <a:spcPct val="110000"/>
              </a:lnSpc>
              <a:spcBef>
                <a:spcPts val="0"/>
              </a:spcBef>
              <a:spcAft>
                <a:spcPts val="0"/>
              </a:spcAft>
              <a:buNone/>
            </a:pPr>
            <a:r>
              <a:rPr lang="it-IT" sz="1600" dirty="0" smtClean="0">
                <a:solidFill>
                  <a:schemeClr val="bg1"/>
                </a:solidFill>
                <a:latin typeface="Times New Roman" panose="02020603050405020304" pitchFamily="18" charset="0"/>
                <a:cs typeface="Times New Roman" panose="02020603050405020304" pitchFamily="18" charset="0"/>
              </a:rPr>
              <a:t>Gli </a:t>
            </a:r>
            <a:r>
              <a:rPr lang="it-IT" sz="1600" dirty="0">
                <a:solidFill>
                  <a:schemeClr val="bg1"/>
                </a:solidFill>
                <a:latin typeface="Times New Roman" panose="02020603050405020304" pitchFamily="18" charset="0"/>
                <a:cs typeface="Times New Roman" panose="02020603050405020304" pitchFamily="18" charset="0"/>
              </a:rPr>
              <a:t>autori hanno riconosciuto che la dimensione del campione di questo studio era sottodimensionata, ma non c'era alcuna differenza significativa in termini di metriche cliniche e di Risonanza Magnetica </a:t>
            </a:r>
            <a:r>
              <a:rPr lang="it-IT" sz="1600" dirty="0" smtClean="0">
                <a:solidFill>
                  <a:schemeClr val="bg1"/>
                </a:solidFill>
                <a:latin typeface="Times New Roman" panose="02020603050405020304" pitchFamily="18" charset="0"/>
                <a:cs typeface="Times New Roman" panose="02020603050405020304" pitchFamily="18" charset="0"/>
              </a:rPr>
              <a:t>(RMI</a:t>
            </a:r>
            <a:r>
              <a:rPr lang="it-IT" sz="1600" dirty="0">
                <a:solidFill>
                  <a:schemeClr val="bg1"/>
                </a:solidFill>
                <a:latin typeface="Times New Roman" panose="02020603050405020304" pitchFamily="18" charset="0"/>
                <a:cs typeface="Times New Roman" panose="02020603050405020304" pitchFamily="18" charset="0"/>
              </a:rPr>
              <a:t>) (incluso lo sviluppo della lesione, lesioni in aumento e atrofia cerebrale) tra i due gruppi, dopo 18 mesi. Inoltre diversi studi epidemiologici hanno dimostrato che la frequenza della SM aumenta con l'aumentare della latitudine.</a:t>
            </a:r>
          </a:p>
          <a:p>
            <a:pPr marL="0" indent="0" algn="just">
              <a:lnSpc>
                <a:spcPct val="110000"/>
              </a:lnSpc>
              <a:spcBef>
                <a:spcPts val="0"/>
              </a:spcBef>
              <a:spcAft>
                <a:spcPts val="0"/>
              </a:spcAft>
              <a:buNone/>
            </a:pPr>
            <a:r>
              <a:rPr lang="it-IT" sz="1600" dirty="0">
                <a:solidFill>
                  <a:schemeClr val="bg1"/>
                </a:solidFill>
                <a:latin typeface="Times New Roman" panose="02020603050405020304" pitchFamily="18" charset="0"/>
                <a:cs typeface="Times New Roman" panose="02020603050405020304" pitchFamily="18" charset="0"/>
              </a:rPr>
              <a:t>Alla luce di questi </a:t>
            </a:r>
            <a:r>
              <a:rPr lang="it-IT" sz="1600" dirty="0" smtClean="0">
                <a:solidFill>
                  <a:schemeClr val="bg1"/>
                </a:solidFill>
                <a:latin typeface="Times New Roman" panose="02020603050405020304" pitchFamily="18" charset="0"/>
                <a:cs typeface="Times New Roman" panose="02020603050405020304" pitchFamily="18" charset="0"/>
              </a:rPr>
              <a:t>risultati, e di altri studi osservati in letteratura, ci </a:t>
            </a:r>
            <a:r>
              <a:rPr lang="it-IT" sz="1600" dirty="0">
                <a:solidFill>
                  <a:schemeClr val="bg1"/>
                </a:solidFill>
                <a:latin typeface="Times New Roman" panose="02020603050405020304" pitchFamily="18" charset="0"/>
                <a:cs typeface="Times New Roman" panose="02020603050405020304" pitchFamily="18" charset="0"/>
              </a:rPr>
              <a:t>ripromettiamo di approfondire questo studio con un campione maggiore di </a:t>
            </a:r>
            <a:r>
              <a:rPr lang="it-IT" sz="1600" dirty="0" smtClean="0">
                <a:solidFill>
                  <a:schemeClr val="bg1"/>
                </a:solidFill>
                <a:latin typeface="Times New Roman" panose="02020603050405020304" pitchFamily="18" charset="0"/>
                <a:cs typeface="Times New Roman" panose="02020603050405020304" pitchFamily="18" charset="0"/>
              </a:rPr>
              <a:t>pazienti</a:t>
            </a:r>
            <a:r>
              <a:rPr lang="it-IT" sz="1600" dirty="0" smtClean="0">
                <a:solidFill>
                  <a:schemeClr val="bg1"/>
                </a:solidFill>
                <a:latin typeface="Times New Roman" panose="02020603050405020304" pitchFamily="18" charset="0"/>
                <a:cs typeface="Times New Roman" panose="02020603050405020304" pitchFamily="18" charset="0"/>
              </a:rPr>
              <a:t> </a:t>
            </a:r>
            <a:r>
              <a:rPr lang="it-IT" sz="1600" dirty="0" smtClean="0">
                <a:solidFill>
                  <a:schemeClr val="bg1"/>
                </a:solidFill>
                <a:latin typeface="Times New Roman" panose="02020603050405020304" pitchFamily="18" charset="0"/>
                <a:cs typeface="Times New Roman" panose="02020603050405020304" pitchFamily="18" charset="0"/>
              </a:rPr>
              <a:t>(5).</a:t>
            </a:r>
            <a:endParaRPr lang="it-IT" sz="1600" dirty="0">
              <a:solidFill>
                <a:schemeClr val="bg1"/>
              </a:solidFill>
              <a:latin typeface="Times New Roman" panose="02020603050405020304" pitchFamily="18" charset="0"/>
              <a:cs typeface="Times New Roman" panose="02020603050405020304" pitchFamily="18" charset="0"/>
            </a:endParaRPr>
          </a:p>
          <a:p>
            <a:pPr>
              <a:buNone/>
            </a:pPr>
            <a:endParaRPr lang="it-IT" b="1" dirty="0"/>
          </a:p>
          <a:p>
            <a:pPr marL="0" indent="0">
              <a:buNone/>
            </a:pPr>
            <a:r>
              <a:rPr lang="it-IT" sz="1600" b="1" dirty="0">
                <a:solidFill>
                  <a:schemeClr val="bg1"/>
                </a:solidFill>
                <a:latin typeface="Times New Roman" panose="02020603050405020304" pitchFamily="18" charset="0"/>
                <a:cs typeface="Times New Roman" panose="02020603050405020304" pitchFamily="18" charset="0"/>
              </a:rPr>
              <a:t>BIBLIOGRAFIA</a:t>
            </a:r>
            <a:endParaRPr lang="it-IT" sz="1600" dirty="0">
              <a:solidFill>
                <a:schemeClr val="bg1"/>
              </a:solidFill>
              <a:latin typeface="Times New Roman" panose="02020603050405020304" pitchFamily="18" charset="0"/>
              <a:cs typeface="Times New Roman" panose="02020603050405020304" pitchFamily="18" charset="0"/>
            </a:endParaRPr>
          </a:p>
          <a:p>
            <a:pPr marL="0" indent="0" algn="just">
              <a:buNone/>
            </a:pPr>
            <a:r>
              <a:rPr lang="it-IT" sz="1600" b="1" dirty="0">
                <a:solidFill>
                  <a:schemeClr val="bg1"/>
                </a:solidFill>
                <a:latin typeface="Times New Roman" panose="02020603050405020304" pitchFamily="18" charset="0"/>
                <a:cs typeface="Times New Roman" panose="02020603050405020304" pitchFamily="18" charset="0"/>
              </a:rPr>
              <a:t>1</a:t>
            </a:r>
            <a:r>
              <a:rPr lang="it-IT" sz="1600" dirty="0" smtClean="0">
                <a:solidFill>
                  <a:schemeClr val="bg1"/>
                </a:solidFill>
                <a:latin typeface="Times New Roman" panose="02020603050405020304" pitchFamily="18" charset="0"/>
                <a:cs typeface="Times New Roman" panose="02020603050405020304" pitchFamily="18" charset="0"/>
              </a:rPr>
              <a:t>. Di </a:t>
            </a:r>
            <a:r>
              <a:rPr lang="it-IT" sz="1600" dirty="0">
                <a:solidFill>
                  <a:schemeClr val="bg1"/>
                </a:solidFill>
                <a:latin typeface="Times New Roman" panose="02020603050405020304" pitchFamily="18" charset="0"/>
                <a:cs typeface="Times New Roman" panose="02020603050405020304" pitchFamily="18" charset="0"/>
              </a:rPr>
              <a:t>Somma C, Scarano E, Barrea L, </a:t>
            </a:r>
            <a:r>
              <a:rPr lang="it-IT" sz="1600" dirty="0" err="1">
                <a:solidFill>
                  <a:schemeClr val="bg1"/>
                </a:solidFill>
                <a:latin typeface="Times New Roman" panose="02020603050405020304" pitchFamily="18" charset="0"/>
                <a:cs typeface="Times New Roman" panose="02020603050405020304" pitchFamily="18" charset="0"/>
              </a:rPr>
              <a:t>Zhukouskaya</a:t>
            </a:r>
            <a:r>
              <a:rPr lang="it-IT" sz="1600" dirty="0">
                <a:solidFill>
                  <a:schemeClr val="bg1"/>
                </a:solidFill>
                <a:latin typeface="Times New Roman" panose="02020603050405020304" pitchFamily="18" charset="0"/>
                <a:cs typeface="Times New Roman" panose="02020603050405020304" pitchFamily="18" charset="0"/>
              </a:rPr>
              <a:t> VV, Savastano S, Mele C, Scacchi M, </a:t>
            </a:r>
            <a:r>
              <a:rPr lang="it-IT" sz="1600" dirty="0" err="1">
                <a:solidFill>
                  <a:schemeClr val="bg1"/>
                </a:solidFill>
                <a:latin typeface="Times New Roman" panose="02020603050405020304" pitchFamily="18" charset="0"/>
                <a:cs typeface="Times New Roman" panose="02020603050405020304" pitchFamily="18" charset="0"/>
              </a:rPr>
              <a:t>Aimaretti</a:t>
            </a:r>
            <a:r>
              <a:rPr lang="it-IT" sz="1600" dirty="0">
                <a:solidFill>
                  <a:schemeClr val="bg1"/>
                </a:solidFill>
                <a:latin typeface="Times New Roman" panose="02020603050405020304" pitchFamily="18" charset="0"/>
                <a:cs typeface="Times New Roman" panose="02020603050405020304" pitchFamily="18" charset="0"/>
              </a:rPr>
              <a:t> G, Colao A, Marzullo: </a:t>
            </a:r>
            <a:r>
              <a:rPr lang="it-IT" sz="1600" dirty="0" err="1">
                <a:solidFill>
                  <a:schemeClr val="bg1"/>
                </a:solidFill>
                <a:latin typeface="Times New Roman" panose="02020603050405020304" pitchFamily="18" charset="0"/>
                <a:cs typeface="Times New Roman" panose="02020603050405020304" pitchFamily="18" charset="0"/>
              </a:rPr>
              <a:t>Vitamin</a:t>
            </a:r>
            <a:r>
              <a:rPr lang="it-IT" sz="1600" dirty="0">
                <a:solidFill>
                  <a:schemeClr val="bg1"/>
                </a:solidFill>
                <a:latin typeface="Times New Roman" panose="02020603050405020304" pitchFamily="18" charset="0"/>
                <a:cs typeface="Times New Roman" panose="02020603050405020304" pitchFamily="18" charset="0"/>
              </a:rPr>
              <a:t> D and </a:t>
            </a:r>
            <a:r>
              <a:rPr lang="it-IT" sz="1600" dirty="0" err="1">
                <a:solidFill>
                  <a:schemeClr val="bg1"/>
                </a:solidFill>
                <a:latin typeface="Times New Roman" panose="02020603050405020304" pitchFamily="18" charset="0"/>
                <a:cs typeface="Times New Roman" panose="02020603050405020304" pitchFamily="18" charset="0"/>
              </a:rPr>
              <a:t>Neurological</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Diseases</a:t>
            </a:r>
            <a:r>
              <a:rPr lang="it-IT" sz="1600" dirty="0">
                <a:solidFill>
                  <a:schemeClr val="bg1"/>
                </a:solidFill>
                <a:latin typeface="Times New Roman" panose="02020603050405020304" pitchFamily="18" charset="0"/>
                <a:cs typeface="Times New Roman" panose="02020603050405020304" pitchFamily="18" charset="0"/>
              </a:rPr>
              <a:t>: An Endocrine </a:t>
            </a:r>
            <a:r>
              <a:rPr lang="it-IT" sz="1600" dirty="0" err="1">
                <a:solidFill>
                  <a:schemeClr val="bg1"/>
                </a:solidFill>
                <a:latin typeface="Times New Roman" panose="02020603050405020304" pitchFamily="18" charset="0"/>
                <a:cs typeface="Times New Roman" panose="02020603050405020304" pitchFamily="18" charset="0"/>
              </a:rPr>
              <a:t>View</a:t>
            </a:r>
            <a:r>
              <a:rPr lang="it-IT" sz="1600" dirty="0">
                <a:solidFill>
                  <a:schemeClr val="bg1"/>
                </a:solidFill>
                <a:latin typeface="Times New Roman" panose="02020603050405020304" pitchFamily="18" charset="0"/>
                <a:cs typeface="Times New Roman" panose="02020603050405020304" pitchFamily="18" charset="0"/>
              </a:rPr>
              <a:t> , Int J </a:t>
            </a:r>
            <a:r>
              <a:rPr lang="it-IT" sz="1600" dirty="0" err="1">
                <a:solidFill>
                  <a:schemeClr val="bg1"/>
                </a:solidFill>
                <a:latin typeface="Times New Roman" panose="02020603050405020304" pitchFamily="18" charset="0"/>
                <a:cs typeface="Times New Roman" panose="02020603050405020304" pitchFamily="18" charset="0"/>
              </a:rPr>
              <a:t>Mol</a:t>
            </a:r>
            <a:r>
              <a:rPr lang="it-IT" sz="1600" dirty="0">
                <a:solidFill>
                  <a:schemeClr val="bg1"/>
                </a:solidFill>
                <a:latin typeface="Times New Roman" panose="02020603050405020304" pitchFamily="18" charset="0"/>
                <a:cs typeface="Times New Roman" panose="02020603050405020304" pitchFamily="18" charset="0"/>
              </a:rPr>
              <a:t> Sci. 2017 ;18 (11), 2482.</a:t>
            </a:r>
          </a:p>
          <a:p>
            <a:pPr marL="0" indent="0" algn="just">
              <a:buNone/>
            </a:pPr>
            <a:r>
              <a:rPr lang="it-IT" sz="1600" b="1" dirty="0" smtClean="0">
                <a:solidFill>
                  <a:schemeClr val="bg1"/>
                </a:solidFill>
                <a:latin typeface="Times New Roman" panose="02020603050405020304" pitchFamily="18" charset="0"/>
                <a:cs typeface="Times New Roman" panose="02020603050405020304" pitchFamily="18" charset="0"/>
              </a:rPr>
              <a:t>2. </a:t>
            </a:r>
            <a:r>
              <a:rPr lang="it-IT" sz="1600" dirty="0" smtClean="0">
                <a:solidFill>
                  <a:schemeClr val="bg1"/>
                </a:solidFill>
                <a:latin typeface="Times New Roman" panose="02020603050405020304" pitchFamily="18" charset="0"/>
                <a:cs typeface="Times New Roman" panose="02020603050405020304" pitchFamily="18" charset="0"/>
              </a:rPr>
              <a:t> </a:t>
            </a:r>
            <a:r>
              <a:rPr lang="it-IT" sz="1600" dirty="0">
                <a:solidFill>
                  <a:srgbClr val="0D2E46"/>
                </a:solidFill>
                <a:latin typeface="Times New Roman" panose="02020603050405020304" pitchFamily="18" charset="0"/>
                <a:cs typeface="Times New Roman" panose="02020603050405020304" pitchFamily="18" charset="0"/>
              </a:rPr>
              <a:t>D. </a:t>
            </a:r>
            <a:r>
              <a:rPr lang="it-IT" sz="1600" dirty="0" err="1" smtClean="0">
                <a:solidFill>
                  <a:schemeClr val="bg1"/>
                </a:solidFill>
                <a:latin typeface="Times New Roman" panose="02020603050405020304" pitchFamily="18" charset="0"/>
                <a:cs typeface="Times New Roman" panose="02020603050405020304" pitchFamily="18" charset="0"/>
              </a:rPr>
              <a:t>Plantone</a:t>
            </a:r>
            <a:r>
              <a:rPr lang="it-IT" sz="1600" baseline="30000" dirty="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 G </a:t>
            </a:r>
            <a:r>
              <a:rPr lang="it-IT" sz="1600" dirty="0" err="1" smtClean="0">
                <a:solidFill>
                  <a:schemeClr val="bg1"/>
                </a:solidFill>
                <a:latin typeface="Times New Roman" panose="02020603050405020304" pitchFamily="18" charset="0"/>
                <a:cs typeface="Times New Roman" panose="02020603050405020304" pitchFamily="18" charset="0"/>
              </a:rPr>
              <a:t>Primiano</a:t>
            </a:r>
            <a:r>
              <a:rPr lang="it-IT" sz="1600" dirty="0" smtClean="0">
                <a:solidFill>
                  <a:schemeClr val="bg1"/>
                </a:solidFill>
                <a:latin typeface="Times New Roman" panose="02020603050405020304" pitchFamily="18" charset="0"/>
                <a:cs typeface="Times New Roman" panose="02020603050405020304" pitchFamily="18" charset="0"/>
              </a:rPr>
              <a:t>,</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C.Manco</a:t>
            </a:r>
            <a:r>
              <a:rPr lang="it-IT" sz="1600" baseline="30000" dirty="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 S. Locci</a:t>
            </a:r>
            <a:r>
              <a:rPr lang="it-IT" sz="1600" baseline="30000" dirty="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 S. Servidei</a:t>
            </a:r>
            <a:r>
              <a:rPr lang="it-IT" sz="1600" baseline="30000" dirty="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a:solidFill>
                  <a:srgbClr val="0D2E46"/>
                </a:solidFill>
                <a:latin typeface="Times New Roman" panose="02020603050405020304" pitchFamily="18" charset="0"/>
                <a:cs typeface="Times New Roman" panose="02020603050405020304" pitchFamily="18" charset="0"/>
              </a:rPr>
              <a:t>N</a:t>
            </a:r>
            <a:r>
              <a:rPr lang="it-IT" sz="1600" dirty="0" smtClean="0">
                <a:solidFill>
                  <a:srgbClr val="0D2E46"/>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DeStefano</a:t>
            </a:r>
            <a:r>
              <a:rPr lang="it-IT" sz="1600" dirty="0">
                <a:solidFill>
                  <a:schemeClr val="bg1"/>
                </a:solidFill>
                <a:latin typeface="Times New Roman" panose="02020603050405020304" pitchFamily="18" charset="0"/>
                <a:cs typeface="Times New Roman" panose="02020603050405020304" pitchFamily="18" charset="0"/>
              </a:rPr>
              <a:t>:</a:t>
            </a:r>
            <a:r>
              <a:rPr lang="it-IT" sz="1600" baseline="300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Vitamin</a:t>
            </a:r>
            <a:r>
              <a:rPr lang="it-IT" sz="1600" dirty="0">
                <a:solidFill>
                  <a:schemeClr val="bg1"/>
                </a:solidFill>
                <a:latin typeface="Times New Roman" panose="02020603050405020304" pitchFamily="18" charset="0"/>
                <a:cs typeface="Times New Roman" panose="02020603050405020304" pitchFamily="18" charset="0"/>
              </a:rPr>
              <a:t> D in </a:t>
            </a:r>
            <a:r>
              <a:rPr lang="it-IT" sz="1600" dirty="0" err="1">
                <a:solidFill>
                  <a:schemeClr val="bg1"/>
                </a:solidFill>
                <a:latin typeface="Times New Roman" panose="02020603050405020304" pitchFamily="18" charset="0"/>
                <a:cs typeface="Times New Roman" panose="02020603050405020304" pitchFamily="18" charset="0"/>
              </a:rPr>
              <a:t>Neurological</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Diseases</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smtClean="0">
                <a:solidFill>
                  <a:schemeClr val="bg1"/>
                </a:solidFill>
                <a:latin typeface="Times New Roman" panose="02020603050405020304" pitchFamily="18" charset="0"/>
                <a:cs typeface="Times New Roman" panose="02020603050405020304" pitchFamily="18" charset="0"/>
              </a:rPr>
              <a:t>I</a:t>
            </a:r>
            <a:r>
              <a:rPr lang="it-IT" sz="1600" i="1" dirty="0" smtClean="0">
                <a:solidFill>
                  <a:schemeClr val="bg1"/>
                </a:solidFill>
                <a:latin typeface="Times New Roman" panose="02020603050405020304" pitchFamily="18" charset="0"/>
                <a:cs typeface="Times New Roman" panose="02020603050405020304" pitchFamily="18" charset="0"/>
              </a:rPr>
              <a:t>nt</a:t>
            </a:r>
            <a:r>
              <a:rPr lang="it-IT" sz="1600" i="1" dirty="0">
                <a:solidFill>
                  <a:schemeClr val="bg1"/>
                </a:solidFill>
                <a:latin typeface="Times New Roman" panose="02020603050405020304" pitchFamily="18" charset="0"/>
                <a:cs typeface="Times New Roman" panose="02020603050405020304" pitchFamily="18" charset="0"/>
              </a:rPr>
              <a:t>. J. </a:t>
            </a:r>
            <a:r>
              <a:rPr lang="it-IT" sz="1600" i="1" dirty="0" err="1">
                <a:solidFill>
                  <a:schemeClr val="bg1"/>
                </a:solidFill>
                <a:latin typeface="Times New Roman" panose="02020603050405020304" pitchFamily="18" charset="0"/>
                <a:cs typeface="Times New Roman" panose="02020603050405020304" pitchFamily="18" charset="0"/>
              </a:rPr>
              <a:t>Mol</a:t>
            </a:r>
            <a:r>
              <a:rPr lang="it-IT" sz="1600" i="1" dirty="0">
                <a:solidFill>
                  <a:schemeClr val="bg1"/>
                </a:solidFill>
                <a:latin typeface="Times New Roman" panose="02020603050405020304" pitchFamily="18" charset="0"/>
                <a:cs typeface="Times New Roman" panose="02020603050405020304" pitchFamily="18" charset="0"/>
              </a:rPr>
              <a:t>. Sci.</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smtClean="0">
                <a:solidFill>
                  <a:schemeClr val="bg1"/>
                </a:solidFill>
                <a:latin typeface="Times New Roman" panose="02020603050405020304" pitchFamily="18" charset="0"/>
                <a:cs typeface="Times New Roman" panose="02020603050405020304" pitchFamily="18" charset="0"/>
              </a:rPr>
              <a:t>2022,</a:t>
            </a:r>
            <a:r>
              <a:rPr lang="it-IT" sz="1600" dirty="0">
                <a:solidFill>
                  <a:schemeClr val="bg1"/>
                </a:solidFill>
                <a:latin typeface="Times New Roman" panose="02020603050405020304" pitchFamily="18" charset="0"/>
                <a:cs typeface="Times New Roman" panose="02020603050405020304" pitchFamily="18" charset="0"/>
              </a:rPr>
              <a:t> </a:t>
            </a:r>
            <a:r>
              <a:rPr lang="it-IT" sz="1600" i="1" dirty="0">
                <a:solidFill>
                  <a:schemeClr val="bg1"/>
                </a:solidFill>
                <a:latin typeface="Times New Roman" panose="02020603050405020304" pitchFamily="18" charset="0"/>
                <a:cs typeface="Times New Roman" panose="02020603050405020304" pitchFamily="18" charset="0"/>
              </a:rPr>
              <a:t>24</a:t>
            </a:r>
            <a:r>
              <a:rPr lang="it-IT" sz="1600" dirty="0">
                <a:solidFill>
                  <a:schemeClr val="bg1"/>
                </a:solidFill>
                <a:latin typeface="Times New Roman" panose="02020603050405020304" pitchFamily="18" charset="0"/>
                <a:cs typeface="Times New Roman" panose="02020603050405020304" pitchFamily="18" charset="0"/>
              </a:rPr>
              <a:t>(1), 87; </a:t>
            </a:r>
          </a:p>
          <a:p>
            <a:pPr marL="0" indent="0" algn="just">
              <a:buNone/>
            </a:pPr>
            <a:r>
              <a:rPr lang="en-US" sz="1600" b="1" dirty="0" smtClean="0">
                <a:solidFill>
                  <a:schemeClr val="bg1"/>
                </a:solidFill>
                <a:latin typeface="Times New Roman" panose="02020603050405020304" pitchFamily="18" charset="0"/>
                <a:cs typeface="Times New Roman" panose="02020603050405020304" pitchFamily="18" charset="0"/>
              </a:rPr>
              <a:t>3.</a:t>
            </a:r>
            <a:r>
              <a:rPr lang="en-US" sz="1600" dirty="0" smtClean="0">
                <a:solidFill>
                  <a:schemeClr val="bg1"/>
                </a:solidFill>
                <a:latin typeface="Times New Roman" panose="02020603050405020304" pitchFamily="18" charset="0"/>
                <a:cs typeface="Times New Roman" panose="02020603050405020304" pitchFamily="18" charset="0"/>
              </a:rPr>
              <a:t> </a:t>
            </a:r>
            <a:r>
              <a:rPr lang="it-IT" sz="1600" dirty="0">
                <a:solidFill>
                  <a:schemeClr val="bg1"/>
                </a:solidFill>
                <a:latin typeface="Times New Roman" panose="02020603050405020304" pitchFamily="18" charset="0"/>
                <a:cs typeface="Times New Roman" panose="02020603050405020304" pitchFamily="18" charset="0"/>
              </a:rPr>
              <a:t>Link H, </a:t>
            </a:r>
            <a:r>
              <a:rPr lang="it-IT" sz="1600" dirty="0" err="1">
                <a:solidFill>
                  <a:schemeClr val="bg1"/>
                </a:solidFill>
                <a:latin typeface="Times New Roman" panose="02020603050405020304" pitchFamily="18" charset="0"/>
                <a:cs typeface="Times New Roman" panose="02020603050405020304" pitchFamily="18" charset="0"/>
              </a:rPr>
              <a:t>Tibbling</a:t>
            </a:r>
            <a:r>
              <a:rPr lang="it-IT" sz="1600" dirty="0">
                <a:solidFill>
                  <a:schemeClr val="bg1"/>
                </a:solidFill>
                <a:latin typeface="Times New Roman" panose="02020603050405020304" pitchFamily="18" charset="0"/>
                <a:cs typeface="Times New Roman" panose="02020603050405020304" pitchFamily="18" charset="0"/>
              </a:rPr>
              <a:t> G. </a:t>
            </a:r>
            <a:r>
              <a:rPr lang="it-IT" sz="1600" dirty="0" err="1">
                <a:solidFill>
                  <a:schemeClr val="bg1"/>
                </a:solidFill>
                <a:latin typeface="Times New Roman" panose="02020603050405020304" pitchFamily="18" charset="0"/>
                <a:cs typeface="Times New Roman" panose="02020603050405020304" pitchFamily="18" charset="0"/>
              </a:rPr>
              <a:t>Principles</a:t>
            </a:r>
            <a:r>
              <a:rPr lang="it-IT" sz="1600" dirty="0">
                <a:solidFill>
                  <a:schemeClr val="bg1"/>
                </a:solidFill>
                <a:latin typeface="Times New Roman" panose="02020603050405020304" pitchFamily="18" charset="0"/>
                <a:cs typeface="Times New Roman" panose="02020603050405020304" pitchFamily="18" charset="0"/>
              </a:rPr>
              <a:t> of </a:t>
            </a:r>
            <a:r>
              <a:rPr lang="it-IT" sz="1600" dirty="0" err="1">
                <a:solidFill>
                  <a:schemeClr val="bg1"/>
                </a:solidFill>
                <a:latin typeface="Times New Roman" panose="02020603050405020304" pitchFamily="18" charset="0"/>
                <a:cs typeface="Times New Roman" panose="02020603050405020304" pitchFamily="18" charset="0"/>
              </a:rPr>
              <a:t>albumin</a:t>
            </a:r>
            <a:r>
              <a:rPr lang="it-IT" sz="1600" dirty="0">
                <a:solidFill>
                  <a:schemeClr val="bg1"/>
                </a:solidFill>
                <a:latin typeface="Times New Roman" panose="02020603050405020304" pitchFamily="18" charset="0"/>
                <a:cs typeface="Times New Roman" panose="02020603050405020304" pitchFamily="18" charset="0"/>
              </a:rPr>
              <a:t> and IgG </a:t>
            </a:r>
            <a:r>
              <a:rPr lang="it-IT" sz="1600" dirty="0" err="1">
                <a:solidFill>
                  <a:schemeClr val="bg1"/>
                </a:solidFill>
                <a:latin typeface="Times New Roman" panose="02020603050405020304" pitchFamily="18" charset="0"/>
                <a:cs typeface="Times New Roman" panose="02020603050405020304" pitchFamily="18" charset="0"/>
              </a:rPr>
              <a:t>analyses</a:t>
            </a:r>
            <a:r>
              <a:rPr lang="it-IT" sz="1600" dirty="0">
                <a:solidFill>
                  <a:schemeClr val="bg1"/>
                </a:solidFill>
                <a:latin typeface="Times New Roman" panose="02020603050405020304" pitchFamily="18" charset="0"/>
                <a:cs typeface="Times New Roman" panose="02020603050405020304" pitchFamily="18" charset="0"/>
              </a:rPr>
              <a:t> in </a:t>
            </a:r>
            <a:r>
              <a:rPr lang="it-IT" sz="1600" dirty="0" err="1">
                <a:solidFill>
                  <a:schemeClr val="bg1"/>
                </a:solidFill>
                <a:latin typeface="Times New Roman" panose="02020603050405020304" pitchFamily="18" charset="0"/>
                <a:cs typeface="Times New Roman" panose="02020603050405020304" pitchFamily="18" charset="0"/>
              </a:rPr>
              <a:t>neurological</a:t>
            </a:r>
            <a:r>
              <a:rPr lang="it-IT" sz="1600" dirty="0">
                <a:solidFill>
                  <a:schemeClr val="bg1"/>
                </a:solidFill>
                <a:latin typeface="Times New Roman" panose="02020603050405020304" pitchFamily="18" charset="0"/>
                <a:cs typeface="Times New Roman" panose="02020603050405020304" pitchFamily="18" charset="0"/>
              </a:rPr>
              <a:t> disorders. III. Evaluation of IgG </a:t>
            </a:r>
            <a:r>
              <a:rPr lang="it-IT" sz="1600" dirty="0" err="1">
                <a:solidFill>
                  <a:schemeClr val="bg1"/>
                </a:solidFill>
                <a:latin typeface="Times New Roman" panose="02020603050405020304" pitchFamily="18" charset="0"/>
                <a:cs typeface="Times New Roman" panose="02020603050405020304" pitchFamily="18" charset="0"/>
              </a:rPr>
              <a:t>synthesis</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within</a:t>
            </a:r>
            <a:r>
              <a:rPr lang="it-IT" sz="1600" dirty="0">
                <a:solidFill>
                  <a:schemeClr val="bg1"/>
                </a:solidFill>
                <a:latin typeface="Times New Roman" panose="02020603050405020304" pitchFamily="18" charset="0"/>
                <a:cs typeface="Times New Roman" panose="02020603050405020304" pitchFamily="18" charset="0"/>
              </a:rPr>
              <a:t> the </a:t>
            </a:r>
            <a:r>
              <a:rPr lang="it-IT" sz="1600" dirty="0" err="1">
                <a:solidFill>
                  <a:schemeClr val="bg1"/>
                </a:solidFill>
                <a:latin typeface="Times New Roman" panose="02020603050405020304" pitchFamily="18" charset="0"/>
                <a:cs typeface="Times New Roman" panose="02020603050405020304" pitchFamily="18" charset="0"/>
              </a:rPr>
              <a:t>central</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nervous</a:t>
            </a:r>
            <a:r>
              <a:rPr lang="it-IT" sz="1600" dirty="0">
                <a:solidFill>
                  <a:schemeClr val="bg1"/>
                </a:solidFill>
                <a:latin typeface="Times New Roman" panose="02020603050405020304" pitchFamily="18" charset="0"/>
                <a:cs typeface="Times New Roman" panose="02020603050405020304" pitchFamily="18" charset="0"/>
              </a:rPr>
              <a:t> system in multiple </a:t>
            </a:r>
            <a:r>
              <a:rPr lang="it-IT" sz="1600" dirty="0" err="1">
                <a:solidFill>
                  <a:schemeClr val="bg1"/>
                </a:solidFill>
                <a:latin typeface="Times New Roman" panose="02020603050405020304" pitchFamily="18" charset="0"/>
                <a:cs typeface="Times New Roman" panose="02020603050405020304" pitchFamily="18" charset="0"/>
              </a:rPr>
              <a:t>sclerosis</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err="1">
                <a:solidFill>
                  <a:schemeClr val="bg1"/>
                </a:solidFill>
                <a:latin typeface="Times New Roman" panose="02020603050405020304" pitchFamily="18" charset="0"/>
                <a:cs typeface="Times New Roman" panose="02020603050405020304" pitchFamily="18" charset="0"/>
              </a:rPr>
              <a:t>Scand</a:t>
            </a:r>
            <a:r>
              <a:rPr lang="it-IT" sz="1600" dirty="0">
                <a:solidFill>
                  <a:schemeClr val="bg1"/>
                </a:solidFill>
                <a:latin typeface="Times New Roman" panose="02020603050405020304" pitchFamily="18" charset="0"/>
                <a:cs typeface="Times New Roman" panose="02020603050405020304" pitchFamily="18" charset="0"/>
              </a:rPr>
              <a:t> J </a:t>
            </a:r>
            <a:r>
              <a:rPr lang="it-IT" sz="1600" dirty="0" err="1">
                <a:solidFill>
                  <a:schemeClr val="bg1"/>
                </a:solidFill>
                <a:latin typeface="Times New Roman" panose="02020603050405020304" pitchFamily="18" charset="0"/>
                <a:cs typeface="Times New Roman" panose="02020603050405020304" pitchFamily="18" charset="0"/>
              </a:rPr>
              <a:t>Clin</a:t>
            </a:r>
            <a:r>
              <a:rPr lang="it-IT" sz="1600" dirty="0">
                <a:solidFill>
                  <a:schemeClr val="bg1"/>
                </a:solidFill>
                <a:latin typeface="Times New Roman" panose="02020603050405020304" pitchFamily="18" charset="0"/>
                <a:cs typeface="Times New Roman" panose="02020603050405020304" pitchFamily="18" charset="0"/>
              </a:rPr>
              <a:t> Lab </a:t>
            </a:r>
            <a:r>
              <a:rPr lang="it-IT" sz="1600" dirty="0" err="1">
                <a:solidFill>
                  <a:schemeClr val="bg1"/>
                </a:solidFill>
                <a:latin typeface="Times New Roman" panose="02020603050405020304" pitchFamily="18" charset="0"/>
                <a:cs typeface="Times New Roman" panose="02020603050405020304" pitchFamily="18" charset="0"/>
              </a:rPr>
              <a:t>Invest</a:t>
            </a:r>
            <a:r>
              <a:rPr lang="it-IT" sz="1600" dirty="0">
                <a:solidFill>
                  <a:schemeClr val="bg1"/>
                </a:solidFill>
                <a:latin typeface="Times New Roman" panose="02020603050405020304" pitchFamily="18" charset="0"/>
                <a:cs typeface="Times New Roman" panose="02020603050405020304" pitchFamily="18" charset="0"/>
              </a:rPr>
              <a:t> </a:t>
            </a:r>
            <a:r>
              <a:rPr lang="it-IT" sz="1600" dirty="0" smtClean="0">
                <a:solidFill>
                  <a:schemeClr val="bg1"/>
                </a:solidFill>
                <a:latin typeface="Times New Roman" panose="02020603050405020304" pitchFamily="18" charset="0"/>
                <a:cs typeface="Times New Roman" panose="02020603050405020304" pitchFamily="18" charset="0"/>
              </a:rPr>
              <a:t>1977;37:397-401</a:t>
            </a:r>
          </a:p>
          <a:p>
            <a:pPr marL="0" indent="0" algn="just">
              <a:buNone/>
            </a:pPr>
            <a:r>
              <a:rPr lang="it-IT" sz="1600" b="1" dirty="0" smtClean="0">
                <a:solidFill>
                  <a:schemeClr val="bg1"/>
                </a:solidFill>
                <a:latin typeface="Times New Roman" panose="02020603050405020304" pitchFamily="18" charset="0"/>
                <a:cs typeface="Times New Roman" panose="02020603050405020304" pitchFamily="18" charset="0"/>
              </a:rPr>
              <a:t>4</a:t>
            </a:r>
            <a:r>
              <a:rPr lang="it-IT" sz="1600" b="1" dirty="0" smtClean="0">
                <a:solidFill>
                  <a:schemeClr val="bg1"/>
                </a:solidFill>
                <a:latin typeface="Times New Roman" panose="02020603050405020304" pitchFamily="18" charset="0"/>
                <a:cs typeface="Times New Roman" panose="02020603050405020304" pitchFamily="18" charset="0"/>
              </a:rPr>
              <a:t>.</a:t>
            </a:r>
            <a:r>
              <a:rPr lang="it-IT" sz="1600" dirty="0" smtClean="0">
                <a:solidFill>
                  <a:schemeClr val="bg1"/>
                </a:solidFill>
                <a:latin typeface="Times New Roman" panose="02020603050405020304" pitchFamily="18" charset="0"/>
                <a:cs typeface="Times New Roman" panose="02020603050405020304" pitchFamily="18" charset="0"/>
              </a:rPr>
              <a:t> </a:t>
            </a:r>
            <a:r>
              <a:rPr lang="it-IT" sz="1600" dirty="0" err="1" smtClean="0">
                <a:solidFill>
                  <a:schemeClr val="bg1"/>
                </a:solidFill>
                <a:latin typeface="Times New Roman" pitchFamily="18" charset="0"/>
                <a:cs typeface="Times New Roman" pitchFamily="18" charset="0"/>
              </a:rPr>
              <a:t>Wei</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Zhen</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Yeh</a:t>
            </a:r>
            <a:r>
              <a:rPr lang="it-IT" sz="1600" baseline="30000" dirty="0" smtClean="0">
                <a:solidFill>
                  <a:schemeClr val="bg1"/>
                </a:solidFill>
                <a:latin typeface="Times New Roman" pitchFamily="18" charset="0"/>
                <a:cs typeface="Times New Roman" pitchFamily="18" charset="0"/>
              </a:rPr>
              <a:t> </a:t>
            </a:r>
            <a:r>
              <a:rPr lang="it-IT" sz="1600" dirty="0" smtClean="0">
                <a:solidFill>
                  <a:schemeClr val="bg1"/>
                </a:solidFill>
                <a:latin typeface="Times New Roman" pitchFamily="18" charset="0"/>
                <a:cs typeface="Times New Roman" pitchFamily="18" charset="0"/>
              </a:rPr>
              <a:t> Melissa </a:t>
            </a:r>
            <a:r>
              <a:rPr lang="it-IT" sz="1600" dirty="0" err="1" smtClean="0">
                <a:solidFill>
                  <a:schemeClr val="bg1"/>
                </a:solidFill>
                <a:latin typeface="Times New Roman" pitchFamily="18" charset="0"/>
                <a:cs typeface="Times New Roman" pitchFamily="18" charset="0"/>
              </a:rPr>
              <a:t>Gresle</a:t>
            </a:r>
            <a:r>
              <a:rPr lang="it-IT" sz="1600" baseline="30000" dirty="0" smtClean="0">
                <a:solidFill>
                  <a:schemeClr val="bg1"/>
                </a:solidFill>
                <a:latin typeface="Times New Roman" pitchFamily="18" charset="0"/>
                <a:cs typeface="Times New Roman" pitchFamily="18" charset="0"/>
              </a:rPr>
              <a:t>  </a:t>
            </a:r>
            <a:r>
              <a:rPr lang="it-IT" sz="1600" dirty="0" smtClean="0">
                <a:solidFill>
                  <a:schemeClr val="bg1"/>
                </a:solidFill>
                <a:latin typeface="Times New Roman" pitchFamily="18" charset="0"/>
                <a:cs typeface="Times New Roman" pitchFamily="18" charset="0"/>
              </a:rPr>
              <a:t>,</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Vilija</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Jokubaitis</a:t>
            </a:r>
            <a:r>
              <a:rPr lang="it-IT" sz="1600" baseline="30000" dirty="0" smtClean="0">
                <a:solidFill>
                  <a:schemeClr val="bg1"/>
                </a:solidFill>
                <a:latin typeface="Times New Roman" pitchFamily="18" charset="0"/>
                <a:cs typeface="Times New Roman" pitchFamily="18" charset="0"/>
              </a:rPr>
              <a:t> </a:t>
            </a:r>
            <a:r>
              <a:rPr lang="it-IT" sz="1600" dirty="0" smtClean="0">
                <a:solidFill>
                  <a:schemeClr val="bg1"/>
                </a:solidFill>
                <a:latin typeface="Times New Roman" pitchFamily="18" charset="0"/>
                <a:cs typeface="Times New Roman" pitchFamily="18" charset="0"/>
              </a:rPr>
              <a:t>,</a:t>
            </a:r>
            <a:r>
              <a:rPr lang="it-IT" sz="1600" dirty="0" smtClean="0">
                <a:solidFill>
                  <a:schemeClr val="bg1"/>
                </a:solidFill>
                <a:latin typeface="Times New Roman" pitchFamily="18" charset="0"/>
                <a:cs typeface="Times New Roman" pitchFamily="18" charset="0"/>
              </a:rPr>
              <a:t> Jim </a:t>
            </a:r>
            <a:r>
              <a:rPr lang="it-IT" sz="1600" dirty="0" err="1" smtClean="0">
                <a:solidFill>
                  <a:schemeClr val="bg1"/>
                </a:solidFill>
                <a:latin typeface="Times New Roman" pitchFamily="18" charset="0"/>
                <a:cs typeface="Times New Roman" pitchFamily="18" charset="0"/>
              </a:rPr>
              <a:t>Stankovich</a:t>
            </a:r>
            <a:r>
              <a:rPr lang="it-IT" sz="1600" baseline="300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Anneke</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van</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derWalt</a:t>
            </a:r>
            <a:r>
              <a:rPr lang="it-IT" sz="1600" dirty="0" smtClean="0">
                <a:solidFill>
                  <a:schemeClr val="bg1"/>
                </a:solidFill>
                <a:latin typeface="Times New Roman" pitchFamily="18" charset="0"/>
                <a:cs typeface="Times New Roman" pitchFamily="18" charset="0"/>
              </a:rPr>
              <a:t>, Helmut </a:t>
            </a:r>
            <a:r>
              <a:rPr lang="it-IT" sz="1600" dirty="0" err="1" smtClean="0">
                <a:solidFill>
                  <a:schemeClr val="bg1"/>
                </a:solidFill>
                <a:latin typeface="Times New Roman" pitchFamily="18" charset="0"/>
                <a:cs typeface="Times New Roman" pitchFamily="18" charset="0"/>
              </a:rPr>
              <a:t>Butzkueven</a:t>
            </a:r>
            <a:r>
              <a:rPr lang="it-IT" sz="1600" baseline="30000" dirty="0" smtClean="0">
                <a:solidFill>
                  <a:schemeClr val="bg1"/>
                </a:solidFill>
                <a:latin typeface="Times New Roman" pitchFamily="18" charset="0"/>
                <a:cs typeface="Times New Roman" pitchFamily="18" charset="0"/>
                <a:hlinkClick r:id="rId2" tooltip="Department of Neurology, Alfred Health, Melbourne, Victoria, Australia."/>
              </a:rPr>
              <a:t> </a:t>
            </a:r>
            <a:r>
              <a:rPr lang="it-IT" sz="1600" dirty="0" err="1" smtClean="0">
                <a:solidFill>
                  <a:schemeClr val="bg1"/>
                </a:solidFill>
                <a:latin typeface="Times New Roman" pitchFamily="18" charset="0"/>
                <a:cs typeface="Times New Roman" pitchFamily="18" charset="0"/>
              </a:rPr>
              <a:t>Immunoregulatory</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effects</a:t>
            </a:r>
            <a:r>
              <a:rPr lang="it-IT" sz="1600" dirty="0" smtClean="0">
                <a:solidFill>
                  <a:schemeClr val="bg1"/>
                </a:solidFill>
                <a:latin typeface="Times New Roman" pitchFamily="18" charset="0"/>
                <a:cs typeface="Times New Roman" pitchFamily="18" charset="0"/>
              </a:rPr>
              <a:t> and </a:t>
            </a:r>
            <a:r>
              <a:rPr lang="it-IT" sz="1600" dirty="0" err="1" smtClean="0">
                <a:solidFill>
                  <a:schemeClr val="bg1"/>
                </a:solidFill>
                <a:latin typeface="Times New Roman" pitchFamily="18" charset="0"/>
                <a:cs typeface="Times New Roman" pitchFamily="18" charset="0"/>
              </a:rPr>
              <a:t>therapeutic</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potential</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of</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vitamin</a:t>
            </a:r>
            <a:r>
              <a:rPr lang="it-IT" sz="1600" dirty="0" smtClean="0">
                <a:solidFill>
                  <a:schemeClr val="bg1"/>
                </a:solidFill>
                <a:latin typeface="Times New Roman" pitchFamily="18" charset="0"/>
                <a:cs typeface="Times New Roman" pitchFamily="18" charset="0"/>
              </a:rPr>
              <a:t> D in multiple </a:t>
            </a:r>
            <a:r>
              <a:rPr lang="it-IT" sz="1600" dirty="0" err="1" smtClean="0">
                <a:solidFill>
                  <a:schemeClr val="bg1"/>
                </a:solidFill>
                <a:latin typeface="Times New Roman" pitchFamily="18" charset="0"/>
                <a:cs typeface="Times New Roman" pitchFamily="18" charset="0"/>
              </a:rPr>
              <a:t>sclerosis</a:t>
            </a:r>
            <a:r>
              <a:rPr lang="it-IT" sz="1600" dirty="0" smtClean="0">
                <a:solidFill>
                  <a:schemeClr val="bg1"/>
                </a:solidFill>
                <a:latin typeface="Times New Roman" pitchFamily="18" charset="0"/>
                <a:cs typeface="Times New Roman" pitchFamily="18" charset="0"/>
              </a:rPr>
              <a:t>. </a:t>
            </a:r>
            <a:r>
              <a:rPr lang="en-US" sz="1600" dirty="0" smtClean="0">
                <a:solidFill>
                  <a:schemeClr val="bg1"/>
                </a:solidFill>
                <a:latin typeface="Times New Roman" pitchFamily="18" charset="0"/>
                <a:cs typeface="Times New Roman" pitchFamily="18" charset="0"/>
              </a:rPr>
              <a:t>Br </a:t>
            </a:r>
            <a:r>
              <a:rPr lang="en-US" sz="1600" dirty="0" smtClean="0">
                <a:solidFill>
                  <a:schemeClr val="bg1"/>
                </a:solidFill>
                <a:latin typeface="Times New Roman" pitchFamily="18" charset="0"/>
                <a:cs typeface="Times New Roman" pitchFamily="18" charset="0"/>
              </a:rPr>
              <a:t>J </a:t>
            </a:r>
            <a:r>
              <a:rPr lang="en-US" sz="1600" dirty="0" err="1" smtClean="0">
                <a:solidFill>
                  <a:schemeClr val="bg1"/>
                </a:solidFill>
                <a:latin typeface="Times New Roman" pitchFamily="18" charset="0"/>
                <a:cs typeface="Times New Roman" pitchFamily="18" charset="0"/>
              </a:rPr>
              <a:t>Pharmacol</a:t>
            </a:r>
            <a:r>
              <a:rPr lang="en-US" sz="1600" dirty="0" smtClean="0">
                <a:solidFill>
                  <a:schemeClr val="bg1"/>
                </a:solidFill>
                <a:latin typeface="Times New Roman" pitchFamily="18" charset="0"/>
                <a:cs typeface="Times New Roman" pitchFamily="18" charset="0"/>
              </a:rPr>
              <a:t> </a:t>
            </a:r>
            <a:r>
              <a:rPr lang="en-US" sz="1600" dirty="0" smtClean="0">
                <a:solidFill>
                  <a:schemeClr val="bg1"/>
                </a:solidFill>
                <a:latin typeface="Times New Roman" pitchFamily="18" charset="0"/>
                <a:cs typeface="Times New Roman" pitchFamily="18" charset="0"/>
              </a:rPr>
              <a:t> </a:t>
            </a:r>
            <a:r>
              <a:rPr lang="en-US" sz="1600" dirty="0" smtClean="0">
                <a:solidFill>
                  <a:schemeClr val="bg1"/>
                </a:solidFill>
                <a:latin typeface="Times New Roman" pitchFamily="18" charset="0"/>
                <a:cs typeface="Times New Roman" pitchFamily="18" charset="0"/>
              </a:rPr>
              <a:t>2020 Sep;177(18):4113-4133</a:t>
            </a:r>
            <a:r>
              <a:rPr lang="en-US" sz="1600" dirty="0" smtClean="0">
                <a:solidFill>
                  <a:schemeClr val="bg1"/>
                </a:solidFill>
                <a:latin typeface="Times New Roman" pitchFamily="18" charset="0"/>
                <a:cs typeface="Times New Roman" pitchFamily="18" charset="0"/>
              </a:rPr>
              <a:t>.</a:t>
            </a:r>
          </a:p>
          <a:p>
            <a:pPr marL="0" indent="0" algn="just">
              <a:buNone/>
            </a:pPr>
            <a:r>
              <a:rPr lang="en-US" sz="1600" dirty="0" smtClean="0">
                <a:solidFill>
                  <a:schemeClr val="bg1"/>
                </a:solidFill>
                <a:latin typeface="Times New Roman" pitchFamily="18" charset="0"/>
                <a:cs typeface="Times New Roman" pitchFamily="18" charset="0"/>
              </a:rPr>
              <a:t> </a:t>
            </a:r>
            <a:r>
              <a:rPr lang="en-US" sz="1600" b="1" dirty="0" smtClean="0">
                <a:solidFill>
                  <a:schemeClr val="bg1"/>
                </a:solidFill>
                <a:latin typeface="Times New Roman" pitchFamily="18" charset="0"/>
                <a:cs typeface="Times New Roman" pitchFamily="18" charset="0"/>
              </a:rPr>
              <a:t>5</a:t>
            </a:r>
            <a:r>
              <a:rPr lang="it-IT" sz="1600" b="1"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Samiksha</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Wasnik</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Isha</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Sharma</a:t>
            </a:r>
            <a:r>
              <a:rPr lang="it-IT" sz="1600" baseline="30000" dirty="0" smtClean="0">
                <a:solidFill>
                  <a:schemeClr val="bg1"/>
                </a:solidFill>
                <a:latin typeface="Times New Roman" pitchFamily="18" charset="0"/>
                <a:cs typeface="Times New Roman" pitchFamily="18" charset="0"/>
              </a:rPr>
              <a:t>,</a:t>
            </a:r>
            <a:r>
              <a:rPr lang="it-IT" sz="1600" dirty="0" smtClean="0">
                <a:solidFill>
                  <a:schemeClr val="bg1"/>
                </a:solidFill>
                <a:latin typeface="Times New Roman" pitchFamily="18" charset="0"/>
                <a:cs typeface="Times New Roman" pitchFamily="18" charset="0"/>
              </a:rPr>
              <a:t> David J </a:t>
            </a:r>
            <a:r>
              <a:rPr lang="it-IT" sz="1600" dirty="0" err="1" smtClean="0">
                <a:solidFill>
                  <a:schemeClr val="bg1"/>
                </a:solidFill>
                <a:latin typeface="Times New Roman" pitchFamily="18" charset="0"/>
                <a:cs typeface="Times New Roman" pitchFamily="18" charset="0"/>
              </a:rPr>
              <a:t>Baylink</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Xiaolei</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Tang</a:t>
            </a:r>
            <a:r>
              <a:rPr lang="it-IT" sz="1600" baseline="30000" dirty="0" smtClean="0">
                <a:solidFill>
                  <a:schemeClr val="bg1"/>
                </a:solidFill>
                <a:latin typeface="Times New Roman" pitchFamily="18" charset="0"/>
                <a:cs typeface="Times New Roman" pitchFamily="18" charset="0"/>
              </a:rPr>
              <a:t>  </a:t>
            </a:r>
            <a:r>
              <a:rPr lang="en-US" sz="1600" dirty="0" smtClean="0">
                <a:solidFill>
                  <a:schemeClr val="bg1"/>
                </a:solidFill>
                <a:latin typeface="Times New Roman" pitchFamily="18" charset="0"/>
                <a:cs typeface="Times New Roman" pitchFamily="18" charset="0"/>
              </a:rPr>
              <a:t>.</a:t>
            </a:r>
            <a:r>
              <a:rPr lang="it-IT" sz="1600" b="1"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Vitamin</a:t>
            </a:r>
            <a:r>
              <a:rPr lang="it-IT" sz="1600" dirty="0" smtClean="0">
                <a:solidFill>
                  <a:schemeClr val="bg1"/>
                </a:solidFill>
                <a:latin typeface="Times New Roman" pitchFamily="18" charset="0"/>
                <a:cs typeface="Times New Roman" pitchFamily="18" charset="0"/>
              </a:rPr>
              <a:t> D </a:t>
            </a:r>
            <a:r>
              <a:rPr lang="it-IT" sz="1600" dirty="0" err="1" smtClean="0">
                <a:solidFill>
                  <a:schemeClr val="bg1"/>
                </a:solidFill>
                <a:latin typeface="Times New Roman" pitchFamily="18" charset="0"/>
                <a:cs typeface="Times New Roman" pitchFamily="18" charset="0"/>
              </a:rPr>
              <a:t>as</a:t>
            </a:r>
            <a:r>
              <a:rPr lang="it-IT" sz="1600" dirty="0" smtClean="0">
                <a:solidFill>
                  <a:schemeClr val="bg1"/>
                </a:solidFill>
                <a:latin typeface="Times New Roman" pitchFamily="18" charset="0"/>
                <a:cs typeface="Times New Roman" pitchFamily="18" charset="0"/>
              </a:rPr>
              <a:t> a </a:t>
            </a:r>
            <a:r>
              <a:rPr lang="it-IT" sz="1600" dirty="0" err="1" smtClean="0">
                <a:solidFill>
                  <a:schemeClr val="bg1"/>
                </a:solidFill>
                <a:latin typeface="Times New Roman" pitchFamily="18" charset="0"/>
                <a:cs typeface="Times New Roman" pitchFamily="18" charset="0"/>
              </a:rPr>
              <a:t>Potential</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Therapy</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for</a:t>
            </a:r>
            <a:r>
              <a:rPr lang="it-IT" sz="1600" dirty="0" smtClean="0">
                <a:solidFill>
                  <a:schemeClr val="bg1"/>
                </a:solidFill>
                <a:latin typeface="Times New Roman" pitchFamily="18" charset="0"/>
                <a:cs typeface="Times New Roman" pitchFamily="18" charset="0"/>
              </a:rPr>
              <a:t> Multiple </a:t>
            </a:r>
            <a:r>
              <a:rPr lang="it-IT" sz="1600" dirty="0" err="1" smtClean="0">
                <a:solidFill>
                  <a:schemeClr val="bg1"/>
                </a:solidFill>
                <a:latin typeface="Times New Roman" pitchFamily="18" charset="0"/>
                <a:cs typeface="Times New Roman" pitchFamily="18" charset="0"/>
              </a:rPr>
              <a:t>Sclerosis</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Where</a:t>
            </a:r>
            <a:r>
              <a:rPr lang="it-IT" sz="1600" dirty="0" smtClean="0">
                <a:solidFill>
                  <a:schemeClr val="bg1"/>
                </a:solidFill>
                <a:latin typeface="Times New Roman" pitchFamily="18" charset="0"/>
                <a:cs typeface="Times New Roman" pitchFamily="18" charset="0"/>
              </a:rPr>
              <a:t> Are </a:t>
            </a:r>
            <a:r>
              <a:rPr lang="it-IT" sz="1600" dirty="0" err="1" smtClean="0">
                <a:solidFill>
                  <a:schemeClr val="bg1"/>
                </a:solidFill>
                <a:latin typeface="Times New Roman" pitchFamily="18" charset="0"/>
                <a:cs typeface="Times New Roman" pitchFamily="18" charset="0"/>
              </a:rPr>
              <a:t>We</a:t>
            </a:r>
            <a:r>
              <a:rPr lang="it-IT" sz="1600" dirty="0" smtClean="0">
                <a:solidFill>
                  <a:schemeClr val="bg1"/>
                </a:solidFill>
                <a:latin typeface="Times New Roman" pitchFamily="18" charset="0"/>
                <a:cs typeface="Times New Roman" pitchFamily="18" charset="0"/>
              </a:rPr>
              <a:t>?  </a:t>
            </a:r>
            <a:r>
              <a:rPr lang="it-IT" sz="1600" dirty="0" err="1" smtClean="0">
                <a:solidFill>
                  <a:schemeClr val="bg1"/>
                </a:solidFill>
                <a:latin typeface="Times New Roman" pitchFamily="18" charset="0"/>
                <a:cs typeface="Times New Roman" pitchFamily="18" charset="0"/>
              </a:rPr>
              <a:t>Int</a:t>
            </a:r>
            <a:r>
              <a:rPr lang="it-IT" sz="1600" dirty="0" smtClean="0">
                <a:solidFill>
                  <a:schemeClr val="bg1"/>
                </a:solidFill>
                <a:latin typeface="Times New Roman" pitchFamily="18" charset="0"/>
                <a:cs typeface="Times New Roman" pitchFamily="18" charset="0"/>
              </a:rPr>
              <a:t> J </a:t>
            </a:r>
            <a:r>
              <a:rPr lang="it-IT" sz="1600" dirty="0" err="1" smtClean="0">
                <a:solidFill>
                  <a:schemeClr val="bg1"/>
                </a:solidFill>
                <a:latin typeface="Times New Roman" pitchFamily="18" charset="0"/>
                <a:cs typeface="Times New Roman" pitchFamily="18" charset="0"/>
              </a:rPr>
              <a:t>Mol</a:t>
            </a:r>
            <a:r>
              <a:rPr lang="it-IT" sz="1600" dirty="0" smtClean="0">
                <a:solidFill>
                  <a:schemeClr val="bg1"/>
                </a:solidFill>
                <a:latin typeface="Times New Roman" pitchFamily="18" charset="0"/>
                <a:cs typeface="Times New Roman" pitchFamily="18" charset="0"/>
              </a:rPr>
              <a:t> Sci  . 2020 </a:t>
            </a:r>
            <a:r>
              <a:rPr lang="it-IT" sz="1600" dirty="0" err="1" smtClean="0">
                <a:solidFill>
                  <a:schemeClr val="bg1"/>
                </a:solidFill>
                <a:latin typeface="Times New Roman" pitchFamily="18" charset="0"/>
                <a:cs typeface="Times New Roman" pitchFamily="18" charset="0"/>
              </a:rPr>
              <a:t>Apr</a:t>
            </a:r>
            <a:r>
              <a:rPr lang="it-IT" sz="1600" dirty="0" smtClean="0">
                <a:solidFill>
                  <a:schemeClr val="bg1"/>
                </a:solidFill>
                <a:latin typeface="Times New Roman" pitchFamily="18" charset="0"/>
                <a:cs typeface="Times New Roman" pitchFamily="18" charset="0"/>
              </a:rPr>
              <a:t> 28;21(9):3102. </a:t>
            </a:r>
            <a:endParaRPr lang="en-US" sz="1600" dirty="0" smtClean="0">
              <a:solidFill>
                <a:schemeClr val="bg1"/>
              </a:solidFill>
              <a:latin typeface="Times New Roman" pitchFamily="18" charset="0"/>
              <a:cs typeface="Times New Roman" pitchFamily="18" charset="0"/>
            </a:endParaRPr>
          </a:p>
          <a:p>
            <a:pPr marL="0" indent="0" algn="just">
              <a:buNone/>
            </a:pPr>
            <a:endParaRPr lang="en-US" sz="1600" dirty="0" smtClean="0">
              <a:solidFill>
                <a:schemeClr val="bg1"/>
              </a:solidFill>
              <a:latin typeface="Times New Roman" pitchFamily="18" charset="0"/>
              <a:cs typeface="Times New Roman" pitchFamily="18" charset="0"/>
            </a:endParaRPr>
          </a:p>
          <a:p>
            <a:pPr marL="0" indent="0" algn="just">
              <a:buNone/>
            </a:pPr>
            <a:endParaRPr lang="it-IT" sz="1600" dirty="0" smtClean="0">
              <a:solidFill>
                <a:schemeClr val="bg1"/>
              </a:solidFill>
              <a:latin typeface="Times New Roman" pitchFamily="18" charset="0"/>
              <a:cs typeface="Times New Roman" pitchFamily="18" charset="0"/>
            </a:endParaRPr>
          </a:p>
          <a:p>
            <a:pPr marL="0" indent="0">
              <a:buNone/>
            </a:pPr>
            <a:endParaRPr lang="it-IT" sz="1500" dirty="0">
              <a:solidFill>
                <a:schemeClr val="bg1"/>
              </a:solidFill>
              <a:latin typeface="Times New Roman" panose="02020603050405020304" pitchFamily="18" charset="0"/>
              <a:cs typeface="Times New Roman" panose="02020603050405020304" pitchFamily="18" charset="0"/>
            </a:endParaRPr>
          </a:p>
          <a:p>
            <a:endParaRPr lang="it-IT" sz="1500" dirty="0"/>
          </a:p>
        </p:txBody>
      </p:sp>
    </p:spTree>
    <p:extLst>
      <p:ext uri="{BB962C8B-B14F-4D97-AF65-F5344CB8AC3E}">
        <p14:creationId xmlns:p14="http://schemas.microsoft.com/office/powerpoint/2010/main" xmlns="" val="1197469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zione">
  <a:themeElements>
    <a:clrScheme name="Sezion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ezione">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ezion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xmlns="" name="Slice" id="{0507925B-6AC9-4358-8E18-C330545D08F8}" vid="{13FEC7C6-62A9-40C4-99D2-581AACACAA2F}"/>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Slice</Template>
  <TotalTime>442</TotalTime>
  <Words>1161</Words>
  <Application>Microsoft Office PowerPoint</Application>
  <PresentationFormat>Presentazione su schermo (4:3)</PresentationFormat>
  <Paragraphs>53</Paragraphs>
  <Slides>5</Slides>
  <Notes>1</Notes>
  <HiddenSlides>0</HiddenSlides>
  <MMClips>0</MMClips>
  <ScaleCrop>false</ScaleCrop>
  <HeadingPairs>
    <vt:vector size="4" baseType="variant">
      <vt:variant>
        <vt:lpstr>Tema</vt:lpstr>
      </vt:variant>
      <vt:variant>
        <vt:i4>1</vt:i4>
      </vt:variant>
      <vt:variant>
        <vt:lpstr>Titoli diapositive</vt:lpstr>
      </vt:variant>
      <vt:variant>
        <vt:i4>5</vt:i4>
      </vt:variant>
    </vt:vector>
  </HeadingPairs>
  <TitlesOfParts>
    <vt:vector size="6" baseType="lpstr">
      <vt:lpstr>Sezione</vt:lpstr>
      <vt:lpstr>     M.C. Marciano, 1G. Ilacqua1, M. Romeo1, V. Dattola2, B. Modafferi1 U.O.C. Laboratorio Analisi1, U.O.C. Neurologia2,  Grande Ospedale Metropolitano, Bianchi-Melacrino-Morelli,  Reggio Calabria </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CORRELAZIONE DEI  LIVELLI PLASMATICI DI VITAMINA D25 OH  E MALATTIE NEUROLOGICHE   M.C. Marciano, 1G. Ilacqua1, M. Romeo1V. Dattola2, B. Modafferi1 U.O.C. Laboratorio Analisi1, U.O.C. Neurologia2,  Grande Ospedale Metropolitano, Bianchi-Melacrino-Morelli,   Reggio Calabria</dc:title>
  <dc:creator>tossicologia.lab</dc:creator>
  <cp:lastModifiedBy>sebia</cp:lastModifiedBy>
  <cp:revision>121</cp:revision>
  <dcterms:created xsi:type="dcterms:W3CDTF">2024-09-13T09:39:40Z</dcterms:created>
  <dcterms:modified xsi:type="dcterms:W3CDTF">2024-09-21T10:37:49Z</dcterms:modified>
</cp:coreProperties>
</file>